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86" r:id="rId2"/>
    <p:sldId id="295" r:id="rId3"/>
    <p:sldId id="288" r:id="rId4"/>
    <p:sldId id="287" r:id="rId5"/>
    <p:sldId id="284" r:id="rId6"/>
    <p:sldId id="285" r:id="rId7"/>
    <p:sldId id="260" r:id="rId8"/>
    <p:sldId id="294" r:id="rId9"/>
    <p:sldId id="262" r:id="rId10"/>
    <p:sldId id="261" r:id="rId11"/>
    <p:sldId id="263" r:id="rId12"/>
    <p:sldId id="298" r:id="rId13"/>
    <p:sldId id="269" r:id="rId14"/>
    <p:sldId id="271" r:id="rId15"/>
    <p:sldId id="272" r:id="rId16"/>
    <p:sldId id="273" r:id="rId17"/>
    <p:sldId id="277" r:id="rId18"/>
    <p:sldId id="278" r:id="rId19"/>
    <p:sldId id="280" r:id="rId20"/>
    <p:sldId id="300" r:id="rId21"/>
    <p:sldId id="279" r:id="rId22"/>
    <p:sldId id="276" r:id="rId23"/>
    <p:sldId id="281" r:id="rId24"/>
    <p:sldId id="282" r:id="rId25"/>
    <p:sldId id="283" r:id="rId2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76132" autoAdjust="0"/>
  </p:normalViewPr>
  <p:slideViewPr>
    <p:cSldViewPr snapToGrid="0" snapToObjects="1">
      <p:cViewPr varScale="1">
        <p:scale>
          <a:sx n="59" d="100"/>
          <a:sy n="59" d="100"/>
        </p:scale>
        <p:origin x="4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39CAD-F59E-4C0C-B5F4-E1027FC5EA40}" type="datetimeFigureOut">
              <a:rPr lang="fr-CA" smtClean="0"/>
              <a:t>2019-07-22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32E32-0B57-40BA-B650-0759AB29368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42181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2DF4F-EF9A-4B96-A86B-5D37A40431F8}" type="datetimeFigureOut">
              <a:rPr lang="fr-CA" smtClean="0"/>
              <a:t>2019-07-19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FD446-3C64-48ED-9781-42356155C4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521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FD446-3C64-48ED-9781-42356155C44B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485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FD446-3C64-48ED-9781-42356155C44B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313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FD446-3C64-48ED-9781-42356155C44B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879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D446-3C64-48ED-9781-42356155C44B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3970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FD446-3C64-48ED-9781-42356155C44B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3238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FD446-3C64-48ED-9781-42356155C44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38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FD446-3C64-48ED-9781-42356155C44B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0723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D446-3C64-48ED-9781-42356155C44B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369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ADE7271-49C8-5C44-84D9-759C6A696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F4CD3A79-9A8D-2147-8692-3D6275168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EDBD9AA5-BF92-4D41-850F-31149A0A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9C81725-8AC8-4948-82D2-6CC1C87A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500CC5C-F8F9-C949-98C3-890F3DAA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8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03C19DC-9796-7644-A4F1-F1E03AC7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BAF104E8-1DE8-FF4A-B5DB-004B9B734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1CC0E6B-EB22-D84D-9F01-10A25C4C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B25E919E-7D9A-AC40-B07A-4526A969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8A4252E-FD96-8845-8AF3-38EFDCD0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764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A707334D-FC73-6A42-A90C-5F3A9083E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51BD5D88-7E49-7840-AD3F-478EDDB5E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C3642E7-8CBF-7840-BC33-CB86F9BB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73A757-04D2-E14E-AEEB-B3520F58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0188436-FD34-8847-8563-4D8702A9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06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7FA7F1C-528C-AB4F-B1F8-F7AF0D9F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63F6C8F5-1500-4841-9B2E-2D83CACCC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7B580CC9-28AD-C24B-A9FF-ED1E23CAC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073C3BE-7468-0B42-8AC3-1DF203A3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5A324A7-B62D-BA41-9493-2FD0C499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93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B399022-B168-3541-8164-ACEB5833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8F7A225B-F867-1145-8274-3C3D1747B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E12D5489-69DC-0549-9FF4-609E52EA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B4E12DD9-30D2-554A-B9B5-04ACE181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5E5A07A6-E6AE-1441-8040-1F025AEC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11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CDFE1FA-1069-BA4A-89F7-093B4AE77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B8C581D-0C9A-B447-A3EA-3F065739F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CB9898CA-9D8B-9349-A93C-A57EB7426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25C61A96-130B-7A49-97BE-C20C9BA23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E0E1A772-A6A3-5449-9704-B0D170379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C656C5AD-17BF-1744-A756-E6227B67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24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73F1A6D-7BC1-4842-8A5F-CBE9EFA4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772C40B7-99B8-7E48-9493-B0FC14D95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0B264E67-9382-274D-B183-8F7B706AF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EFA7B2D0-C4F1-F149-A9CE-E6FC76B2C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CF5B9B9E-8E2B-4747-B47C-04BEAE05E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D0A3F9A9-B7CC-FB46-9778-DC9BE105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303BFB44-41AC-AF4C-9208-58893E50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C01C987D-9B7E-B540-8913-96FECC53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30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ADED790-6B7A-464C-9DA7-9EE8A6BE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CC82C7EC-9151-BA4C-8FEC-D016053C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BBF85F89-4155-DB4F-9B5C-F3D5C276E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CD612F88-09DB-F547-9513-52856A94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40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92F9753E-5333-4041-A105-E34AE55B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79D4603F-2C17-C245-9154-EECB1474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D724465-A682-B34C-8343-E5A56892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33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F39E305-0B9A-6645-8584-F687AD11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02A6F852-7BA4-EB44-B0E2-441FB8762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74E8CF58-1D06-D846-A320-8BE50AF2D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62B82CC6-B995-FA4F-9789-62660FB4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B24C8900-57DF-4846-A539-CD8AAB75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0E6AE563-30AD-0543-9FFD-9FB0B8F4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08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C9F3D1D-66F7-B245-8C64-57E02FE1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8A5FFA00-1599-9C4D-BF18-9F60CBC460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979059F3-5986-7841-8F8C-CB6A2D74F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6233F7FB-A9A3-5342-B5F9-62F17AB8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3CD9FA9A-23D1-B44D-A2AE-AD4C05B2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C2EE7B73-05F0-164E-BF4B-DF988DC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2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0D07F4AF-D5EC-3643-A5E7-95492D76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942C95E7-EDA1-6C4C-BFE5-57B9C8DAD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7414DCC-235B-C540-8FD1-167EC42E4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FD65D-5B98-6C42-B631-03E610FC96F7}" type="datetimeFigureOut">
              <a:rPr lang="fr-FR" smtClean="0"/>
              <a:t>19/07/2019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067D07A-095F-0F49-AC4B-DEF78FE4A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C564A62-041F-FE42-8A97-CE9C3EF8E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2B592-CA3A-754C-8171-73922BA59D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43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extérieur&#10;&#10;Description générée automatiquement">
            <a:extLst>
              <a:ext uri="{FF2B5EF4-FFF2-40B4-BE49-F238E27FC236}">
                <a16:creationId xmlns="" xmlns:a16="http://schemas.microsoft.com/office/drawing/2014/main" id="{1FB3C689-B690-874B-ABE8-1A34714E2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52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="" xmlns:a16="http://schemas.microsoft.com/office/drawing/2014/main" id="{B153B7D3-6970-0146-B204-3E10A65E6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434" y="380916"/>
            <a:ext cx="11861131" cy="6096167"/>
          </a:xfrm>
        </p:spPr>
      </p:pic>
    </p:spTree>
    <p:extLst>
      <p:ext uri="{BB962C8B-B14F-4D97-AF65-F5344CB8AC3E}">
        <p14:creationId xmlns:p14="http://schemas.microsoft.com/office/powerpoint/2010/main" val="1764494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intérieur, assis&#10;&#10;Description générée automatiquement">
            <a:extLst>
              <a:ext uri="{FF2B5EF4-FFF2-40B4-BE49-F238E27FC236}">
                <a16:creationId xmlns="" xmlns:a16="http://schemas.microsoft.com/office/drawing/2014/main" id="{60A463EE-60AA-0041-B3A8-D506367DFE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9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3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="" xmlns:a16="http://schemas.microsoft.com/office/drawing/2014/main" id="{11725B86-C269-0B42-8354-B8CD58DB1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6139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CB22830-EFE3-D645-B9D5-A16D410757C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E4A64749-55CE-4842-B56E-B3E9E4C6EBE5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445" y="0"/>
            <a:ext cx="12175065" cy="6858000"/>
          </a:xfrm>
        </p:spPr>
      </p:pic>
    </p:spTree>
    <p:extLst>
      <p:ext uri="{BB962C8B-B14F-4D97-AF65-F5344CB8AC3E}">
        <p14:creationId xmlns:p14="http://schemas.microsoft.com/office/powerpoint/2010/main" val="558427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extérieur&#10;&#10;Description générée automatiquement">
            <a:extLst>
              <a:ext uri="{FF2B5EF4-FFF2-40B4-BE49-F238E27FC236}">
                <a16:creationId xmlns="" xmlns:a16="http://schemas.microsoft.com/office/drawing/2014/main" id="{D0A588F5-3ABA-A743-AE73-37CD9AE6E71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563" y="0"/>
            <a:ext cx="12116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1663D60A-BA85-4840-AE9D-09DD36512841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7065" y="-89786"/>
            <a:ext cx="12192000" cy="7037571"/>
          </a:xfrm>
        </p:spPr>
      </p:pic>
    </p:spTree>
    <p:extLst>
      <p:ext uri="{BB962C8B-B14F-4D97-AF65-F5344CB8AC3E}">
        <p14:creationId xmlns:p14="http://schemas.microsoft.com/office/powerpoint/2010/main" val="1337943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="" xmlns:a16="http://schemas.microsoft.com/office/drawing/2014/main" id="{ED596078-F965-2845-8DD8-D0B752E14EAF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653284" cy="6858000"/>
          </a:xfrm>
        </p:spPr>
      </p:pic>
    </p:spTree>
    <p:extLst>
      <p:ext uri="{BB962C8B-B14F-4D97-AF65-F5344CB8AC3E}">
        <p14:creationId xmlns:p14="http://schemas.microsoft.com/office/powerpoint/2010/main" val="3588036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>
            <a:extLst>
              <a:ext uri="{FF2B5EF4-FFF2-40B4-BE49-F238E27FC236}">
                <a16:creationId xmlns="" xmlns:a16="http://schemas.microsoft.com/office/drawing/2014/main" id="{1F00459D-B6BC-0B41-BBDB-24518D4ED7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12597" b="2274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846C920E-AE3C-DE4C-A410-67BC96D0FEF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4238193"/>
            <a:ext cx="5670087" cy="2211483"/>
          </a:xfrm>
        </p:spPr>
        <p:txBody>
          <a:bodyPr>
            <a:no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</a:rPr>
              <a:t/>
            </a:r>
            <a:br>
              <a:rPr lang="fr-CA" sz="5400" b="1" dirty="0">
                <a:solidFill>
                  <a:schemeClr val="bg1"/>
                </a:solidFill>
              </a:rPr>
            </a:br>
            <a:r>
              <a:rPr lang="fr-CA" sz="5400" b="1" dirty="0">
                <a:solidFill>
                  <a:schemeClr val="bg1"/>
                </a:solidFill>
              </a:rPr>
              <a:t/>
            </a:r>
            <a:br>
              <a:rPr lang="fr-CA" sz="5400" b="1" dirty="0">
                <a:solidFill>
                  <a:schemeClr val="bg1"/>
                </a:solidFill>
              </a:rPr>
            </a:br>
            <a:r>
              <a:rPr lang="fr-CA" sz="5400" b="1" dirty="0">
                <a:solidFill>
                  <a:schemeClr val="bg1"/>
                </a:solidFill>
              </a:rPr>
              <a:t>Attractive Operating </a:t>
            </a:r>
            <a:r>
              <a:rPr lang="fr-CA" sz="5400" b="1" dirty="0" err="1">
                <a:solidFill>
                  <a:schemeClr val="bg1"/>
                </a:solidFill>
              </a:rPr>
              <a:t>Costs</a:t>
            </a:r>
            <a:r>
              <a:rPr lang="fr-CA" sz="5400" b="1" dirty="0">
                <a:solidFill>
                  <a:schemeClr val="bg1"/>
                </a:solidFill>
              </a:rPr>
              <a:t> and </a:t>
            </a:r>
            <a:r>
              <a:rPr lang="fr-CA" sz="5400" b="1" dirty="0" err="1">
                <a:solidFill>
                  <a:schemeClr val="bg1"/>
                </a:solidFill>
              </a:rPr>
              <a:t>incentives</a:t>
            </a:r>
            <a:r>
              <a:rPr lang="fr-CA" sz="5400" b="1" dirty="0">
                <a:solidFill>
                  <a:schemeClr val="bg1"/>
                </a:solidFill>
              </a:rPr>
              <a:t/>
            </a:r>
            <a:br>
              <a:rPr lang="fr-CA" sz="5400" b="1" dirty="0">
                <a:solidFill>
                  <a:schemeClr val="bg1"/>
                </a:solidFill>
              </a:rPr>
            </a:br>
            <a:endParaRPr lang="fr-F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96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="" xmlns:a16="http://schemas.microsoft.com/office/drawing/2014/main" id="{0342F0A7-FA4C-E240-B365-4BF811984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27" y="109406"/>
            <a:ext cx="10515600" cy="1470011"/>
          </a:xfr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AF73EC7-1664-204D-8FF7-CC9ABD9C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309" y="969818"/>
            <a:ext cx="9379527" cy="58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75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="" xmlns:a16="http://schemas.microsoft.com/office/drawing/2014/main" id="{2C7581E4-BEC5-3C49-B759-AAB8825A27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3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8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5952AD88-DF27-C94F-BCE6-FC1E66F85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7197" y="643466"/>
            <a:ext cx="1081760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8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="" xmlns:a16="http://schemas.microsoft.com/office/drawing/2014/main" id="{087B911C-F6C3-E24E-98A5-5FB7C505B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91" y="-7"/>
            <a:ext cx="12240527" cy="687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9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>
            <a:extLst>
              <a:ext uri="{FF2B5EF4-FFF2-40B4-BE49-F238E27FC236}">
                <a16:creationId xmlns="" xmlns:a16="http://schemas.microsoft.com/office/drawing/2014/main" id="{1424575F-1007-A64E-803C-34FEBF491B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6007" t="29584" r="1" b="11010"/>
          <a:stretch/>
        </p:blipFill>
        <p:spPr>
          <a:xfrm>
            <a:off x="21265" y="-34726"/>
            <a:ext cx="12204000" cy="686474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B5AC91D3-5F0C-4F88-9A2A-8C481702037C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253927" y="333309"/>
            <a:ext cx="4588562" cy="306433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A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 </a:t>
            </a:r>
            <a:r>
              <a:rPr lang="fr-CA" sz="5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Exceptional</a:t>
            </a:r>
            <a:r>
              <a:rPr lang="fr-CA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CA" sz="5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Quality</a:t>
            </a:r>
            <a:r>
              <a:rPr lang="fr-CA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of Life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16524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6999A4D2-E281-4C46-ADFC-9E1D2CC0AA39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 rotWithShape="1">
          <a:blip r:embed="rId3"/>
          <a:srcRect t="3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99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25544FD9-019F-1847-9D65-1DD0D7D03B68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681300" cy="6858000"/>
          </a:xfrm>
        </p:spPr>
      </p:pic>
    </p:spTree>
    <p:extLst>
      <p:ext uri="{BB962C8B-B14F-4D97-AF65-F5344CB8AC3E}">
        <p14:creationId xmlns:p14="http://schemas.microsoft.com/office/powerpoint/2010/main" val="3105227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assis&#10;&#10;Description générée automatiquement">
            <a:extLst>
              <a:ext uri="{FF2B5EF4-FFF2-40B4-BE49-F238E27FC236}">
                <a16:creationId xmlns="" xmlns:a16="http://schemas.microsoft.com/office/drawing/2014/main" id="{E22178CC-EB7A-2948-84D5-A4CBB0C90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320"/>
          </a:xfrm>
        </p:spPr>
      </p:pic>
    </p:spTree>
    <p:extLst>
      <p:ext uri="{BB962C8B-B14F-4D97-AF65-F5344CB8AC3E}">
        <p14:creationId xmlns:p14="http://schemas.microsoft.com/office/powerpoint/2010/main" val="2714977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iel, bâtiment, extérieur&#10;&#10;Description générée automatiquement">
            <a:extLst>
              <a:ext uri="{FF2B5EF4-FFF2-40B4-BE49-F238E27FC236}">
                <a16:creationId xmlns="" xmlns:a16="http://schemas.microsoft.com/office/drawing/2014/main" id="{419AA9F5-80BE-A94C-B4DC-FDC85D53FCA4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 rotWithShape="1">
          <a:blip r:embed="rId6"/>
          <a:srcRect l="27323" r="100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E9AEAFB-04B2-E047-8900-AF3D6AB2B96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6081823"/>
            <a:ext cx="4061637" cy="77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F1BD554F-7E7F-6D44-B06F-178E633B5BB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65498" y="4868009"/>
            <a:ext cx="5571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THANK YOU!</a:t>
            </a:r>
            <a:endParaRPr lang="fr-FR" sz="5400" b="1" dirty="0">
              <a:solidFill>
                <a:schemeClr val="bg2">
                  <a:lumMod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5417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8421" y="0"/>
            <a:ext cx="6104421" cy="6858000"/>
          </a:xfrm>
          <a:prstGeom prst="rect">
            <a:avLst/>
          </a:prstGeom>
        </p:spPr>
      </p:pic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6305550" y="-10656"/>
            <a:ext cx="6096000" cy="69249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3200" b="1" dirty="0">
                <a:solidFill>
                  <a:srgbClr val="000000"/>
                </a:solidFill>
                <a:latin typeface="Arial-BoldMT"/>
              </a:rPr>
              <a:t>Major public investment</a:t>
            </a:r>
          </a:p>
          <a:p>
            <a:endParaRPr lang="en-US" sz="800" b="1" dirty="0">
              <a:solidFill>
                <a:srgbClr val="7A2F6F"/>
              </a:solidFill>
              <a:latin typeface="Arial-BoldMT"/>
            </a:endParaRPr>
          </a:p>
          <a:p>
            <a:endParaRPr lang="en-US" sz="800" b="1" dirty="0">
              <a:solidFill>
                <a:srgbClr val="7A2F6F"/>
              </a:solidFill>
              <a:latin typeface="Arial-BoldMT"/>
            </a:endParaRPr>
          </a:p>
          <a:p>
            <a:r>
              <a:rPr lang="en-US" sz="3200" b="1" dirty="0">
                <a:solidFill>
                  <a:srgbClr val="7A2F6F"/>
                </a:solidFill>
                <a:latin typeface="Arial-BoldMT"/>
              </a:rPr>
              <a:t>$93.6 M </a:t>
            </a:r>
            <a:r>
              <a:rPr lang="en-US" b="1" dirty="0">
                <a:solidFill>
                  <a:srgbClr val="7A2F6F"/>
                </a:solidFill>
                <a:latin typeface="Arial-BoldMT"/>
              </a:rPr>
              <a:t>from the First Research</a:t>
            </a:r>
          </a:p>
          <a:p>
            <a:r>
              <a:rPr lang="fr-CA" b="1" dirty="0">
                <a:solidFill>
                  <a:srgbClr val="7A2F6F"/>
                </a:solidFill>
                <a:latin typeface="Arial-BoldMT"/>
              </a:rPr>
              <a:t>Excellence </a:t>
            </a:r>
            <a:r>
              <a:rPr lang="fr-CA" b="1" dirty="0" err="1">
                <a:solidFill>
                  <a:srgbClr val="7A2F6F"/>
                </a:solidFill>
                <a:latin typeface="Arial-BoldMT"/>
              </a:rPr>
              <a:t>Fund</a:t>
            </a:r>
            <a:r>
              <a:rPr lang="fr-CA" b="1" dirty="0">
                <a:solidFill>
                  <a:srgbClr val="7A2F6F"/>
                </a:solidFill>
                <a:latin typeface="Arial-BoldMT"/>
              </a:rPr>
              <a:t> </a:t>
            </a:r>
            <a:r>
              <a:rPr lang="fr-CA" dirty="0">
                <a:solidFill>
                  <a:srgbClr val="000000"/>
                </a:solidFill>
                <a:latin typeface="ArialMT"/>
              </a:rPr>
              <a:t>(2016)</a:t>
            </a:r>
          </a:p>
          <a:p>
            <a:r>
              <a:rPr lang="fr-CA" b="1" dirty="0">
                <a:solidFill>
                  <a:srgbClr val="000000"/>
                </a:solidFill>
                <a:latin typeface="ArialMT"/>
              </a:rPr>
              <a:t>_____________________________________</a:t>
            </a:r>
          </a:p>
          <a:p>
            <a:r>
              <a:rPr lang="en-US" sz="3200" b="1" dirty="0">
                <a:solidFill>
                  <a:srgbClr val="00ACBF"/>
                </a:solidFill>
                <a:latin typeface="Arial-BoldMT"/>
              </a:rPr>
              <a:t>$100 M </a:t>
            </a:r>
            <a:r>
              <a:rPr lang="en-US" b="1" dirty="0">
                <a:solidFill>
                  <a:srgbClr val="00ACBF"/>
                </a:solidFill>
                <a:latin typeface="Arial-BoldMT"/>
              </a:rPr>
              <a:t>over the next 5 years for the</a:t>
            </a:r>
          </a:p>
          <a:p>
            <a:r>
              <a:rPr lang="en-US" b="1" dirty="0">
                <a:solidFill>
                  <a:srgbClr val="00ACBF"/>
                </a:solidFill>
                <a:latin typeface="Arial-BoldMT"/>
              </a:rPr>
              <a:t>creation of a Québec AI cluster</a:t>
            </a:r>
          </a:p>
          <a:p>
            <a:r>
              <a:rPr lang="fr-CA" dirty="0">
                <a:solidFill>
                  <a:srgbClr val="000000"/>
                </a:solidFill>
                <a:latin typeface="ArialMT"/>
              </a:rPr>
              <a:t>(2017)</a:t>
            </a:r>
          </a:p>
          <a:p>
            <a:r>
              <a:rPr lang="fr-CA" b="1" dirty="0">
                <a:solidFill>
                  <a:srgbClr val="000000"/>
                </a:solidFill>
                <a:latin typeface="ArialMT"/>
              </a:rPr>
              <a:t>_____________________________________</a:t>
            </a:r>
          </a:p>
          <a:p>
            <a:r>
              <a:rPr lang="en-US" sz="3200" b="1" dirty="0">
                <a:solidFill>
                  <a:srgbClr val="DB1B66"/>
                </a:solidFill>
                <a:latin typeface="Arial-BoldMT"/>
              </a:rPr>
              <a:t>$40 M </a:t>
            </a:r>
            <a:r>
              <a:rPr lang="en-US" b="1" dirty="0">
                <a:solidFill>
                  <a:srgbClr val="DB1B66"/>
                </a:solidFill>
                <a:latin typeface="Arial-BoldMT"/>
              </a:rPr>
              <a:t>over the next 5 years for the</a:t>
            </a:r>
          </a:p>
          <a:p>
            <a:r>
              <a:rPr lang="en-US" b="1" dirty="0">
                <a:solidFill>
                  <a:srgbClr val="DB1B66"/>
                </a:solidFill>
                <a:latin typeface="Arial-BoldMT"/>
              </a:rPr>
              <a:t>creation of a Québec AI cluster</a:t>
            </a:r>
          </a:p>
          <a:p>
            <a:r>
              <a:rPr lang="fr-CA" dirty="0">
                <a:solidFill>
                  <a:srgbClr val="000000"/>
                </a:solidFill>
                <a:latin typeface="ArialMT"/>
              </a:rPr>
              <a:t>(2017)</a:t>
            </a:r>
          </a:p>
          <a:p>
            <a:r>
              <a:rPr lang="fr-CA" sz="1200" b="1" dirty="0">
                <a:solidFill>
                  <a:srgbClr val="000000"/>
                </a:solidFill>
                <a:latin typeface="ArialMT"/>
              </a:rPr>
              <a:t>________________________________________________________</a:t>
            </a:r>
          </a:p>
          <a:p>
            <a:endParaRPr lang="fr-CA" sz="1200" dirty="0">
              <a:solidFill>
                <a:srgbClr val="000000"/>
              </a:solidFill>
              <a:latin typeface="ArialMT"/>
            </a:endParaRPr>
          </a:p>
          <a:p>
            <a:r>
              <a:rPr lang="fr-CA" sz="1600" b="1" dirty="0">
                <a:latin typeface="Arial-BoldMT"/>
              </a:rPr>
              <a:t>Montréal chosen as </a:t>
            </a:r>
            <a:r>
              <a:rPr lang="fr-CA" sz="1600" b="1" dirty="0" err="1">
                <a:latin typeface="Arial-BoldMT"/>
              </a:rPr>
              <a:t>headquarters</a:t>
            </a:r>
            <a:r>
              <a:rPr lang="fr-CA" sz="1600" b="1" dirty="0">
                <a:latin typeface="Arial-BoldMT"/>
              </a:rPr>
              <a:t> for </a:t>
            </a:r>
            <a:r>
              <a:rPr lang="fr-CA" sz="1600" b="1" dirty="0" err="1">
                <a:latin typeface="Arial-BoldMT"/>
              </a:rPr>
              <a:t>SCALE</a:t>
            </a:r>
            <a:r>
              <a:rPr lang="fr-CA" sz="1600" b="1" dirty="0">
                <a:latin typeface="Arial-BoldMT"/>
              </a:rPr>
              <a:t> AI</a:t>
            </a:r>
          </a:p>
          <a:p>
            <a:r>
              <a:rPr lang="en-US" sz="1600" b="1" dirty="0">
                <a:latin typeface="Arial-BoldMT"/>
              </a:rPr>
              <a:t>the only Canadian AI cluster to receive part of the</a:t>
            </a:r>
          </a:p>
          <a:p>
            <a:r>
              <a:rPr lang="fr-CA" sz="3200" b="1" dirty="0">
                <a:solidFill>
                  <a:srgbClr val="792F6F"/>
                </a:solidFill>
                <a:latin typeface="Arial-BoldMT"/>
              </a:rPr>
              <a:t>$950 M </a:t>
            </a:r>
            <a:r>
              <a:rPr lang="fr-CA" b="1" dirty="0" err="1">
                <a:solidFill>
                  <a:srgbClr val="792F6F"/>
                </a:solidFill>
                <a:latin typeface="Arial-BoldMT"/>
              </a:rPr>
              <a:t>supercluster</a:t>
            </a:r>
            <a:r>
              <a:rPr lang="fr-CA" b="1" dirty="0">
                <a:solidFill>
                  <a:srgbClr val="792F6F"/>
                </a:solidFill>
                <a:latin typeface="Arial-BoldMT"/>
              </a:rPr>
              <a:t> initiative </a:t>
            </a:r>
            <a:r>
              <a:rPr lang="fr-CA" dirty="0">
                <a:solidFill>
                  <a:srgbClr val="000000"/>
                </a:solidFill>
                <a:latin typeface="ArialMT"/>
              </a:rPr>
              <a:t>(2018)</a:t>
            </a:r>
          </a:p>
          <a:p>
            <a:r>
              <a:rPr lang="fr-CA" dirty="0">
                <a:solidFill>
                  <a:srgbClr val="000000"/>
                </a:solidFill>
                <a:latin typeface="ArialMT"/>
              </a:rPr>
              <a:t>_____________________________________</a:t>
            </a:r>
          </a:p>
          <a:p>
            <a:r>
              <a:rPr lang="en-US" sz="3200" b="1" dirty="0">
                <a:solidFill>
                  <a:srgbClr val="00ACBF"/>
                </a:solidFill>
                <a:latin typeface="Arial-BoldMT"/>
              </a:rPr>
              <a:t>$329 M </a:t>
            </a:r>
            <a:r>
              <a:rPr lang="en-US" b="1" dirty="0">
                <a:solidFill>
                  <a:srgbClr val="00ACBF"/>
                </a:solidFill>
                <a:latin typeface="Arial-BoldMT"/>
              </a:rPr>
              <a:t>over the next 5 years to</a:t>
            </a:r>
          </a:p>
          <a:p>
            <a:r>
              <a:rPr lang="en-US" b="1" dirty="0">
                <a:solidFill>
                  <a:srgbClr val="00ACBF"/>
                </a:solidFill>
                <a:latin typeface="Arial-BoldMT"/>
              </a:rPr>
              <a:t>accelerate the adoption of AI</a:t>
            </a:r>
          </a:p>
          <a:p>
            <a:r>
              <a:rPr lang="fr-CA" b="1" dirty="0">
                <a:solidFill>
                  <a:srgbClr val="00ACBF"/>
                </a:solidFill>
                <a:latin typeface="Arial-BoldMT"/>
              </a:rPr>
              <a:t>in Québec </a:t>
            </a:r>
            <a:r>
              <a:rPr lang="fr-CA" dirty="0">
                <a:solidFill>
                  <a:srgbClr val="000000"/>
                </a:solidFill>
                <a:latin typeface="ArialMT"/>
              </a:rPr>
              <a:t>(2019)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1562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="" xmlns:a16="http://schemas.microsoft.com/office/drawing/2014/main" id="{3978BC07-BA93-3B41-8D2E-4E58BC3A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-4543"/>
            <a:ext cx="9213273" cy="68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9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29">
            <a:extLst>
              <a:ext uri="{FF2B5EF4-FFF2-40B4-BE49-F238E27FC236}">
                <a16:creationId xmlns="" xmlns:a16="http://schemas.microsoft.com/office/drawing/2014/main" id="{251EDAE4-AC2E-4E21-9F3D-B89E3C1752B2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59656" y="1731495"/>
            <a:ext cx="4262510" cy="27540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A" sz="4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Montreal</a:t>
            </a:r>
            <a:r>
              <a:rPr lang="fr-CA" sz="4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: a </a:t>
            </a:r>
            <a:r>
              <a:rPr lang="fr-CA" sz="4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booming</a:t>
            </a:r>
            <a:r>
              <a:rPr lang="fr-CA" sz="4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World-Class Artificial Intelligence Hub</a:t>
            </a:r>
            <a:endParaRPr lang="fr-CA" sz="4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en-US" sz="1800" dirty="0"/>
          </a:p>
        </p:txBody>
      </p:sp>
      <p:pic>
        <p:nvPicPr>
          <p:cNvPr id="3" name="Image 2" descr="Une image contenant bâtiment, cité&#10;&#10;Description générée automatiquement">
            <a:extLst>
              <a:ext uri="{FF2B5EF4-FFF2-40B4-BE49-F238E27FC236}">
                <a16:creationId xmlns="" xmlns:a16="http://schemas.microsoft.com/office/drawing/2014/main" id="{077305EB-C4B3-5F43-A119-EFEFF413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65" y="0"/>
            <a:ext cx="7648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45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E99E9E89-1468-4241-8045-71B1161330B6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Média en ligne 1" descr="What makes Montréal a booming AI hub">
            <a:hlinkClick r:id="" action="ppaction://media"/>
            <a:extLst>
              <a:ext uri="{FF2B5EF4-FFF2-40B4-BE49-F238E27FC236}">
                <a16:creationId xmlns="" xmlns:a16="http://schemas.microsoft.com/office/drawing/2014/main" id="{49402067-8BB2-F94F-B2F3-3169C69A0FA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2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2B876819-6016-C14B-A638-F1314FAC5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21" y="225786"/>
            <a:ext cx="5794534" cy="2459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A256887-49AB-FA44-B9D4-5B833D3D1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61" y="2255997"/>
            <a:ext cx="2722255" cy="24364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E04835E6-9013-7649-ABC5-CC08AE3E8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89" y="2412776"/>
            <a:ext cx="2856918" cy="2459700"/>
          </a:xfrm>
          <a:prstGeom prst="rect">
            <a:avLst/>
          </a:prstGeom>
        </p:spPr>
      </p:pic>
      <p:pic>
        <p:nvPicPr>
          <p:cNvPr id="9" name="Image 8" descr="Une image contenant ciel, eau, bâtiment, cité&#10;&#10;Description générée automatiquement">
            <a:extLst>
              <a:ext uri="{FF2B5EF4-FFF2-40B4-BE49-F238E27FC236}">
                <a16:creationId xmlns="" xmlns:a16="http://schemas.microsoft.com/office/drawing/2014/main" id="{D0B2E94E-867C-2646-89BD-C35261A6C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455" y="-12023"/>
            <a:ext cx="6234545" cy="6870023"/>
          </a:xfrm>
          <a:prstGeom prst="rect">
            <a:avLst/>
          </a:prstGeom>
        </p:spPr>
      </p:pic>
      <p:pic>
        <p:nvPicPr>
          <p:cNvPr id="62" name="Espace réservé du contenu 4">
            <a:extLst>
              <a:ext uri="{FF2B5EF4-FFF2-40B4-BE49-F238E27FC236}">
                <a16:creationId xmlns="" xmlns:a16="http://schemas.microsoft.com/office/drawing/2014/main" id="{F3A2AE38-E9F6-1140-9D9B-4343C7495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71686" y="4650926"/>
            <a:ext cx="1682374" cy="2207074"/>
          </a:xfrm>
        </p:spPr>
      </p:pic>
      <p:pic>
        <p:nvPicPr>
          <p:cNvPr id="74" name="Espace réservé du contenu 4">
            <a:extLst>
              <a:ext uri="{FF2B5EF4-FFF2-40B4-BE49-F238E27FC236}">
                <a16:creationId xmlns="" xmlns:a16="http://schemas.microsoft.com/office/drawing/2014/main" id="{A88999D9-9369-D74D-B2BE-5C30EE65B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934" y="4674132"/>
            <a:ext cx="1664685" cy="2183868"/>
          </a:xfrm>
          <a:prstGeom prst="rect">
            <a:avLst/>
          </a:prstGeom>
        </p:spPr>
      </p:pic>
      <p:pic>
        <p:nvPicPr>
          <p:cNvPr id="76" name="Espace réservé du contenu 4">
            <a:extLst>
              <a:ext uri="{FF2B5EF4-FFF2-40B4-BE49-F238E27FC236}">
                <a16:creationId xmlns="" xmlns:a16="http://schemas.microsoft.com/office/drawing/2014/main" id="{ADB9DDF3-AA11-4C41-BFBD-6DA70C694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657" y="4674132"/>
            <a:ext cx="1664684" cy="21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8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55EF8DF0-5760-804E-AC10-6FB4EB7E0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592" y="128587"/>
            <a:ext cx="10905066" cy="512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5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A9BAD8D4-BC15-C241-8707-BB188C8F49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4769"/>
            <a:ext cx="12192000" cy="68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279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4723</TotalTime>
  <Words>125</Words>
  <Application>Microsoft Office PowerPoint</Application>
  <PresentationFormat>Grand écran</PresentationFormat>
  <Paragraphs>34</Paragraphs>
  <Slides>25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Arial-BoldMT</vt:lpstr>
      <vt:lpstr>ArialMT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Attractive Operating Costs and incentives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Joelle Bernard</dc:creator>
  <cp:lastModifiedBy>Antoniali, Vanessa</cp:lastModifiedBy>
  <cp:revision>10</cp:revision>
  <cp:lastPrinted>2019-07-22T13:00:24Z</cp:lastPrinted>
  <dcterms:created xsi:type="dcterms:W3CDTF">2019-05-29T14:01:47Z</dcterms:created>
  <dcterms:modified xsi:type="dcterms:W3CDTF">2019-07-22T14:22:14Z</dcterms:modified>
</cp:coreProperties>
</file>