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96" r:id="rId5"/>
    <p:sldMasterId id="2147483824" r:id="rId6"/>
    <p:sldMasterId id="2147483818" r:id="rId7"/>
    <p:sldMasterId id="2147483808" r:id="rId8"/>
  </p:sldMasterIdLst>
  <p:notesMasterIdLst>
    <p:notesMasterId r:id="rId23"/>
  </p:notesMasterIdLst>
  <p:handoutMasterIdLst>
    <p:handoutMasterId r:id="rId24"/>
  </p:handoutMasterIdLst>
  <p:sldIdLst>
    <p:sldId id="390" r:id="rId9"/>
    <p:sldId id="391" r:id="rId10"/>
    <p:sldId id="345" r:id="rId11"/>
    <p:sldId id="374" r:id="rId12"/>
    <p:sldId id="357" r:id="rId13"/>
    <p:sldId id="379" r:id="rId14"/>
    <p:sldId id="381" r:id="rId15"/>
    <p:sldId id="361" r:id="rId16"/>
    <p:sldId id="382" r:id="rId17"/>
    <p:sldId id="383" r:id="rId18"/>
    <p:sldId id="387" r:id="rId19"/>
    <p:sldId id="388" r:id="rId20"/>
    <p:sldId id="389" r:id="rId21"/>
    <p:sldId id="380" r:id="rId2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mart Road" id="{83F0CF15-2BEB-41A0-A5B0-57220500955F}">
          <p14:sldIdLst>
            <p14:sldId id="390"/>
            <p14:sldId id="391"/>
            <p14:sldId id="345"/>
            <p14:sldId id="374"/>
            <p14:sldId id="357"/>
            <p14:sldId id="379"/>
            <p14:sldId id="381"/>
            <p14:sldId id="361"/>
            <p14:sldId id="382"/>
            <p14:sldId id="383"/>
            <p14:sldId id="387"/>
            <p14:sldId id="388"/>
            <p14:sldId id="38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0000"/>
    <a:srgbClr val="A6A6A6"/>
    <a:srgbClr val="CA003A"/>
    <a:srgbClr val="DC002E"/>
    <a:srgbClr val="0E6B69"/>
    <a:srgbClr val="EAEAEA"/>
    <a:srgbClr val="F2CBCD"/>
    <a:srgbClr val="FFE8ED"/>
    <a:srgbClr val="C5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237" autoAdjust="0"/>
  </p:normalViewPr>
  <p:slideViewPr>
    <p:cSldViewPr snapToGrid="0" showGuides="1">
      <p:cViewPr>
        <p:scale>
          <a:sx n="100" d="100"/>
          <a:sy n="100" d="100"/>
        </p:scale>
        <p:origin x="96" y="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126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20FE731-46A2-46A5-9AD2-A416FE8CEE67}" type="datetimeFigureOut">
              <a:rPr lang="en-GB" smtClean="0"/>
              <a:pPr/>
              <a:t>22/07/2019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9669B9-D8F4-4B71-AFE9-987693379946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0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84BD0BD-8420-46F9-8257-B8F286606235}" type="datetimeFigureOut">
              <a:rPr lang="it-IT" smtClean="0"/>
              <a:pPr/>
              <a:t>22/07/2019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FD64B0E-3DDE-4A0E-88A9-3A41651A45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0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=""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324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smtClean="0"/>
              <a:t>Inserire il testo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5033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865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163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41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18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2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1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28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18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2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1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1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15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17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6351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18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2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1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27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28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29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4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5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</p:txBody>
      </p:sp>
      <p:sp>
        <p:nvSpPr>
          <p:cNvPr id="36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7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38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  <p:sp>
        <p:nvSpPr>
          <p:cNvPr id="39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Testo Calibri 18pt</a:t>
            </a:r>
            <a:endParaRPr lang="it-IT" dirty="0"/>
          </a:p>
        </p:txBody>
      </p:sp>
      <p:sp>
        <p:nvSpPr>
          <p:cNvPr id="4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16pt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983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=""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=""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=""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=""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=""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=""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=""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=""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it-IT" dirty="0"/>
          </a:p>
        </p:txBody>
      </p:sp>
      <p:sp>
        <p:nvSpPr>
          <p:cNvPr id="31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dirty="0" err="1" smtClean="0"/>
              <a:t>Titolo</a:t>
            </a:r>
            <a:r>
              <a:rPr lang="en-GB" dirty="0" smtClean="0"/>
              <a:t> </a:t>
            </a:r>
            <a:r>
              <a:rPr lang="en-GB" dirty="0" err="1" smtClean="0"/>
              <a:t>presentazione</a:t>
            </a:r>
            <a:r>
              <a:rPr lang="en-GB" dirty="0" smtClean="0"/>
              <a:t>   I   Nome </a:t>
            </a:r>
            <a:r>
              <a:rPr lang="en-GB" dirty="0" err="1" smtClean="0"/>
              <a:t>relatore</a:t>
            </a:r>
            <a:endParaRPr lang="en-GB" dirty="0"/>
          </a:p>
        </p:txBody>
      </p:sp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117515"/>
            <a:ext cx="948454" cy="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0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 dirty="0"/>
          </a:p>
        </p:txBody>
      </p:sp>
      <p:sp>
        <p:nvSpPr>
          <p:cNvPr id="22" name="Rettangolo 21">
            <a:extLst>
              <a:ext uri="{FF2B5EF4-FFF2-40B4-BE49-F238E27FC236}">
                <a16:creationId xmlns=""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=""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smtClean="0"/>
              <a:t>Inserire il testo</a:t>
            </a:r>
            <a:endParaRPr lang="it-IT" dirty="0"/>
          </a:p>
        </p:txBody>
      </p:sp>
      <p:sp>
        <p:nvSpPr>
          <p:cNvPr id="16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dirty="0" err="1" smtClean="0"/>
              <a:t>Titolo</a:t>
            </a:r>
            <a:r>
              <a:rPr lang="en-GB" dirty="0" smtClean="0"/>
              <a:t> </a:t>
            </a:r>
            <a:r>
              <a:rPr lang="en-GB" dirty="0" err="1" smtClean="0"/>
              <a:t>presentazione</a:t>
            </a:r>
            <a:r>
              <a:rPr lang="en-GB" dirty="0" smtClean="0"/>
              <a:t>   I   Nome </a:t>
            </a:r>
            <a:r>
              <a:rPr lang="en-GB" dirty="0" err="1" smtClean="0"/>
              <a:t>relatore</a:t>
            </a:r>
            <a:endParaRPr lang="en-GB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117515"/>
            <a:ext cx="948454" cy="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=""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Copertina sezione - alt 2</a:t>
            </a:r>
            <a:endParaRPr lang="it-IT" dirty="0"/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4182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 dirty="0"/>
              <a:t>Testo Calibri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702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/>
              <a:t>COPERTINA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44162" y="2027528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 dirty="0"/>
              <a:t>Sottotitolo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340914"/>
            <a:ext cx="1553547" cy="322467"/>
          </a:xfrm>
          <a:prstGeom prst="rect">
            <a:avLst/>
          </a:prstGeom>
        </p:spPr>
        <p:txBody>
          <a:bodyPr lIns="0" rIns="0"/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smtClean="0"/>
              <a:t>00 Mese 0000</a:t>
            </a:r>
            <a:endParaRPr lang="it-IT" dirty="0"/>
          </a:p>
        </p:txBody>
      </p:sp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5987441"/>
            <a:ext cx="1178071" cy="6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7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=""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073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Copertina sezione - alt 2</a:t>
            </a:r>
            <a:endParaRPr lang="it-IT" dirty="0"/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9885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ottosezio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667" y="2020033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 dirty="0"/>
              <a:t>Sottotitolo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 smtClean="0"/>
              <a:t>Copertina sezione - alt 1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2" y="0"/>
            <a:ext cx="3067641" cy="384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0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35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960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018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606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01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535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=""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 dirty="0" smtClean="0"/>
              <a:t>Testo Calibri 20pt</a:t>
            </a:r>
          </a:p>
          <a:p>
            <a:pPr lvl="1"/>
            <a:r>
              <a:rPr lang="it-IT" dirty="0" smtClean="0"/>
              <a:t>Secondo livello 18pt</a:t>
            </a:r>
          </a:p>
          <a:p>
            <a:pPr lvl="2"/>
            <a:r>
              <a:rPr lang="it-IT" dirty="0" smtClean="0"/>
              <a:t>Terzo livello 16pt</a:t>
            </a:r>
          </a:p>
          <a:p>
            <a:pPr lvl="3"/>
            <a:r>
              <a:rPr lang="it-IT" dirty="0" smtClean="0"/>
              <a:t>Quarto livello 14pt</a:t>
            </a:r>
          </a:p>
          <a:p>
            <a:pPr lvl="4"/>
            <a:r>
              <a:rPr lang="it-IT" dirty="0" smtClean="0"/>
              <a:t>Quinto livello 12pt</a:t>
            </a:r>
            <a:endParaRPr lang="it-IT" dirty="0"/>
          </a:p>
        </p:txBody>
      </p:sp>
      <p:sp>
        <p:nvSpPr>
          <p:cNvPr id="9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0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406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480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635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377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74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6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009" y="1958664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27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78424" y="1958663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N </a:t>
            </a:r>
          </a:p>
        </p:txBody>
      </p:sp>
      <p:sp>
        <p:nvSpPr>
          <p:cNvPr id="28" name="CasellaDiTesto 27"/>
          <p:cNvSpPr txBox="1"/>
          <p:nvPr userDrawn="1"/>
        </p:nvSpPr>
        <p:spPr>
          <a:xfrm>
            <a:off x="9506078" y="1119200"/>
            <a:ext cx="181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INDICE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73265" y="1958663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="1" baseline="0" smtClean="0">
                <a:solidFill>
                  <a:schemeClr val="tx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35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654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zz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9" y="866367"/>
            <a:ext cx="10914168" cy="4458668"/>
          </a:xfrm>
          <a:prstGeom prst="rect">
            <a:avLst/>
          </a:prstGeom>
        </p:spPr>
        <p:txBody>
          <a:bodyPr anchor="ctr" anchorCtr="0"/>
          <a:lstStyle>
            <a:lvl1pPr algn="r">
              <a:defRPr sz="4000"/>
            </a:lvl1pPr>
            <a:lvl2pPr algn="r">
              <a:defRPr sz="3600"/>
            </a:lvl2pPr>
            <a:lvl3pPr algn="r">
              <a:defRPr sz="2800"/>
            </a:lvl3pPr>
            <a:lvl4pPr algn="r">
              <a:defRPr sz="2000"/>
            </a:lvl4pPr>
            <a:lvl5pPr algn="r">
              <a:defRPr sz="1600"/>
            </a:lvl5pPr>
          </a:lstStyle>
          <a:p>
            <a:pPr lvl="0"/>
            <a:r>
              <a:rPr lang="it-IT" dirty="0" smtClean="0"/>
              <a:t>Modifica gli stili del testo dello schema 40pt</a:t>
            </a:r>
          </a:p>
          <a:p>
            <a:pPr lvl="1"/>
            <a:r>
              <a:rPr lang="it-IT" dirty="0" smtClean="0"/>
              <a:t>Secondo livello 36pt</a:t>
            </a:r>
          </a:p>
          <a:p>
            <a:pPr lvl="2"/>
            <a:r>
              <a:rPr lang="it-IT" dirty="0" smtClean="0"/>
              <a:t>Terzo livello 28pt</a:t>
            </a:r>
          </a:p>
          <a:p>
            <a:pPr lvl="3"/>
            <a:r>
              <a:rPr lang="it-IT" dirty="0" smtClean="0"/>
              <a:t>Quarto livello 20 </a:t>
            </a:r>
            <a:r>
              <a:rPr lang="it-IT" dirty="0" err="1" smtClean="0"/>
              <a:t>pt</a:t>
            </a:r>
            <a:endParaRPr lang="it-IT" dirty="0" smtClean="0"/>
          </a:p>
          <a:p>
            <a:pPr lvl="4"/>
            <a:r>
              <a:rPr lang="it-IT" dirty="0" smtClean="0"/>
              <a:t>Quinto livello 16 </a:t>
            </a:r>
            <a:r>
              <a:rPr lang="it-IT" dirty="0" err="1" smtClean="0"/>
              <a:t>pt</a:t>
            </a:r>
            <a:endParaRPr lang="it-IT" dirty="0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6269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 - F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=""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37529"/>
            <a:ext cx="7324451" cy="782504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 dirty="0" smtClean="0"/>
              <a:t>Grazie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29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112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=""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  <a:p>
            <a:pPr lvl="1"/>
            <a:r>
              <a:rPr lang="it-IT" dirty="0"/>
              <a:t>Secondo livello </a:t>
            </a:r>
            <a:r>
              <a:rPr lang="it-IT" dirty="0" smtClean="0"/>
              <a:t>16pt</a:t>
            </a:r>
            <a:endParaRPr lang="it-IT" dirty="0"/>
          </a:p>
          <a:p>
            <a:pPr lvl="2"/>
            <a:r>
              <a:rPr lang="it-IT" dirty="0"/>
              <a:t>Terzo livello </a:t>
            </a:r>
            <a:r>
              <a:rPr lang="it-IT" dirty="0" smtClean="0"/>
              <a:t>14pt</a:t>
            </a:r>
            <a:endParaRPr lang="it-IT" dirty="0"/>
          </a:p>
          <a:p>
            <a:pPr lvl="3"/>
            <a:r>
              <a:rPr lang="it-IT" dirty="0"/>
              <a:t>Quarto livello </a:t>
            </a:r>
            <a:r>
              <a:rPr lang="it-IT" dirty="0" smtClean="0"/>
              <a:t>12pt</a:t>
            </a:r>
            <a:endParaRPr lang="it-IT" dirty="0"/>
          </a:p>
          <a:p>
            <a:pPr lvl="4"/>
            <a:r>
              <a:rPr lang="it-IT" dirty="0"/>
              <a:t>Quinto livello </a:t>
            </a:r>
            <a:r>
              <a:rPr lang="it-IT" dirty="0" smtClean="0"/>
              <a:t>11pt</a:t>
            </a:r>
            <a:endParaRPr lang="it-IT" dirty="0"/>
          </a:p>
        </p:txBody>
      </p:sp>
      <p:sp>
        <p:nvSpPr>
          <p:cNvPr id="5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871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=""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 dirty="0"/>
              <a:t>Testo Calibri </a:t>
            </a:r>
            <a:r>
              <a:rPr lang="it-IT" dirty="0" smtClean="0"/>
              <a:t>18pt</a:t>
            </a:r>
            <a:endParaRPr lang="it-IT" dirty="0"/>
          </a:p>
          <a:p>
            <a:pPr lvl="1"/>
            <a:r>
              <a:rPr lang="it-IT" dirty="0"/>
              <a:t>Secondo livello </a:t>
            </a:r>
            <a:r>
              <a:rPr lang="it-IT" dirty="0" smtClean="0"/>
              <a:t>16pt</a:t>
            </a:r>
            <a:endParaRPr lang="it-IT" dirty="0"/>
          </a:p>
          <a:p>
            <a:pPr lvl="2"/>
            <a:r>
              <a:rPr lang="it-IT" dirty="0"/>
              <a:t>Terzo livello </a:t>
            </a:r>
            <a:r>
              <a:rPr lang="it-IT" dirty="0" smtClean="0"/>
              <a:t>14pt</a:t>
            </a:r>
            <a:endParaRPr lang="it-IT" dirty="0"/>
          </a:p>
          <a:p>
            <a:pPr lvl="3"/>
            <a:r>
              <a:rPr lang="it-IT" dirty="0"/>
              <a:t>Quarto livello </a:t>
            </a:r>
            <a:r>
              <a:rPr lang="it-IT" dirty="0" smtClean="0"/>
              <a:t>12pt</a:t>
            </a:r>
            <a:endParaRPr lang="it-IT" dirty="0"/>
          </a:p>
          <a:p>
            <a:pPr lvl="4"/>
            <a:r>
              <a:rPr lang="it-IT" dirty="0"/>
              <a:t>Quinto livello </a:t>
            </a:r>
            <a:r>
              <a:rPr lang="it-IT" dirty="0" smtClean="0"/>
              <a:t>11pt</a:t>
            </a:r>
            <a:endParaRPr lang="it-IT" dirty="0"/>
          </a:p>
        </p:txBody>
      </p:sp>
      <p:sp>
        <p:nvSpPr>
          <p:cNvPr id="5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939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03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=""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=""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smtClean="0"/>
              <a:t>Titolo del testo 16pt rosso</a:t>
            </a:r>
            <a:endParaRPr lang="it-IT" dirty="0"/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 smtClean="0"/>
              <a:t>Titolo del testo 14pt nero</a:t>
            </a:r>
            <a:endParaRPr lang="it-IT" dirty="0"/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smtClean="0"/>
              <a:t>Titolo del testo 16pt rosso</a:t>
            </a:r>
            <a:endParaRPr lang="it-IT" dirty="0"/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 smtClean="0"/>
              <a:t>Titolo del testo 14pt nero</a:t>
            </a:r>
            <a:endParaRPr lang="it-IT" dirty="0"/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smtClean="0"/>
              <a:t>Titolo del testo 16pt rosso</a:t>
            </a:r>
            <a:endParaRPr lang="it-IT" dirty="0"/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 smtClean="0"/>
              <a:t>Titolo del testo 14pt nero</a:t>
            </a:r>
            <a:endParaRPr lang="it-IT" dirty="0"/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smtClean="0"/>
              <a:t>Titolo del testo 16pt rosso</a:t>
            </a:r>
            <a:endParaRPr lang="it-IT" dirty="0"/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 dirty="0" smtClean="0"/>
              <a:t>Titolo del testo 14pt nero</a:t>
            </a:r>
            <a:endParaRPr lang="it-IT" dirty="0"/>
          </a:p>
        </p:txBody>
      </p:sp>
      <p:sp>
        <p:nvSpPr>
          <p:cNvPr id="14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15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53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095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=""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Testo Calibri 20pt</a:t>
            </a:r>
          </a:p>
          <a:p>
            <a:pPr lvl="1"/>
            <a:r>
              <a:rPr lang="it-IT" dirty="0" smtClean="0"/>
              <a:t>Secondo livello 18pt</a:t>
            </a:r>
          </a:p>
          <a:p>
            <a:pPr lvl="2"/>
            <a:r>
              <a:rPr lang="it-IT" dirty="0" smtClean="0"/>
              <a:t>Terzo livello 16pt</a:t>
            </a:r>
          </a:p>
          <a:p>
            <a:pPr lvl="3"/>
            <a:r>
              <a:rPr lang="it-IT" dirty="0" smtClean="0"/>
              <a:t>Quarto livello 14pt</a:t>
            </a:r>
          </a:p>
          <a:p>
            <a:pPr lvl="4"/>
            <a:r>
              <a:rPr lang="it-IT" dirty="0" smtClean="0"/>
              <a:t>Quinto livello 12pt</a:t>
            </a:r>
            <a:endParaRPr lang="it-IT" dirty="0"/>
          </a:p>
        </p:txBody>
      </p:sp>
      <p:sp>
        <p:nvSpPr>
          <p:cNvPr id="20" name="Segnaposto data 3">
            <a:extLst>
              <a:ext uri="{FF2B5EF4-FFF2-40B4-BE49-F238E27FC236}">
                <a16:creationId xmlns=""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 smtClean="0"/>
              <a:t>Formato data GG/MM/AAAA</a:t>
            </a:r>
            <a:endParaRPr lang="en-GB" dirty="0"/>
          </a:p>
        </p:txBody>
      </p:sp>
      <p:sp>
        <p:nvSpPr>
          <p:cNvPr id="21" name="Segnaposto piè di pagina 4">
            <a:extLst>
              <a:ext uri="{FF2B5EF4-FFF2-40B4-BE49-F238E27FC236}">
                <a16:creationId xmlns=""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117515"/>
            <a:ext cx="948454" cy="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45" r:id="rId2"/>
    <p:sldLayoutId id="2147483821" r:id="rId3"/>
    <p:sldLayoutId id="2147483790" r:id="rId4"/>
    <p:sldLayoutId id="2147483789" r:id="rId5"/>
    <p:sldLayoutId id="2147483794" r:id="rId6"/>
    <p:sldLayoutId id="2147483740" r:id="rId7"/>
    <p:sldLayoutId id="2147483812" r:id="rId8"/>
    <p:sldLayoutId id="2147483804" r:id="rId9"/>
    <p:sldLayoutId id="2147483805" r:id="rId10"/>
    <p:sldLayoutId id="2147483791" r:id="rId11"/>
    <p:sldLayoutId id="2147483793" r:id="rId12"/>
    <p:sldLayoutId id="2147483744" r:id="rId13"/>
    <p:sldLayoutId id="2147483814" r:id="rId14"/>
    <p:sldLayoutId id="2147483815" r:id="rId15"/>
    <p:sldLayoutId id="2147483816" r:id="rId16"/>
    <p:sldLayoutId id="2147483739" r:id="rId17"/>
    <p:sldLayoutId id="2147483806" r:id="rId18"/>
    <p:sldLayoutId id="2147483823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4" b="22889"/>
          <a:stretch/>
        </p:blipFill>
        <p:spPr>
          <a:xfrm>
            <a:off x="0" y="4057652"/>
            <a:ext cx="12192000" cy="270192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=""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5966" y="205148"/>
            <a:ext cx="1942857" cy="8666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1204" y="214672"/>
            <a:ext cx="2047619" cy="85714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8079" b="21571"/>
          <a:stretch/>
        </p:blipFill>
        <p:spPr>
          <a:xfrm>
            <a:off x="342900" y="1142124"/>
            <a:ext cx="3084008" cy="250507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</p:pic>
      <p:sp>
        <p:nvSpPr>
          <p:cNvPr id="4" name="CasellaDiTesto 3"/>
          <p:cNvSpPr txBox="1"/>
          <p:nvPr userDrawn="1"/>
        </p:nvSpPr>
        <p:spPr>
          <a:xfrm>
            <a:off x="136404" y="3876775"/>
            <a:ext cx="4238625" cy="939470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lvl="0" indent="0" algn="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it-IT" sz="1800" b="0" dirty="0" smtClean="0"/>
              <a:t>23 luglio 2019 – ore 19</a:t>
            </a:r>
          </a:p>
          <a:p>
            <a:pPr lvl="0" algn="l"/>
            <a:r>
              <a:rPr lang="it-IT" sz="1800" b="0" dirty="0" smtClean="0"/>
              <a:t>Associazione Civita</a:t>
            </a:r>
          </a:p>
          <a:p>
            <a:pPr lvl="0" algn="l"/>
            <a:r>
              <a:rPr lang="it-IT" sz="1800" b="0" dirty="0" smtClean="0"/>
              <a:t>Roma – Piazza Venezia 11</a:t>
            </a:r>
            <a:endParaRPr lang="it-IT" sz="1800" b="0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5966" y="955478"/>
            <a:ext cx="457827" cy="25752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8555" y="943052"/>
            <a:ext cx="707811" cy="19907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816366" y="907898"/>
            <a:ext cx="707811" cy="19907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81012" y="379790"/>
            <a:ext cx="707811" cy="19907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81011" y="151699"/>
            <a:ext cx="707811" cy="19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20" r:id="rId2"/>
    <p:sldLayoutId id="2147483802" r:id="rId3"/>
  </p:sldLayoutIdLst>
  <p:transition spd="slow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3B211-88D8-468D-B732-E9DCA4D1CFDB}" type="datetimeFigureOut">
              <a:rPr lang="it-IT" smtClean="0"/>
              <a:t>22/07/2019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4986-BF33-421E-A6D8-FBFAF9AA8E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6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 b="22889"/>
          <a:stretch/>
        </p:blipFill>
        <p:spPr>
          <a:xfrm>
            <a:off x="-40456" y="3582172"/>
            <a:ext cx="11997465" cy="3072628"/>
          </a:xfrm>
          <a:prstGeom prst="rect">
            <a:avLst/>
          </a:prstGeom>
        </p:spPr>
      </p:pic>
      <p:sp>
        <p:nvSpPr>
          <p:cNvPr id="18" name="Rettangolo 17"/>
          <p:cNvSpPr/>
          <p:nvPr userDrawn="1"/>
        </p:nvSpPr>
        <p:spPr>
          <a:xfrm>
            <a:off x="-40456" y="3429000"/>
            <a:ext cx="12232455" cy="34290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=""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Segnaposto numero diapositiva 5">
            <a:extLst>
              <a:ext uri="{FF2B5EF4-FFF2-40B4-BE49-F238E27FC236}">
                <a16:creationId xmlns=""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685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ransition spd="slow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=""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=""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=""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18" name="Immagine 1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 b="22889"/>
          <a:stretch/>
        </p:blipFill>
        <p:spPr>
          <a:xfrm>
            <a:off x="-40456" y="3582172"/>
            <a:ext cx="11997465" cy="30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3" r:id="rId2"/>
  </p:sldLayoutIdLst>
  <p:transition spd="slow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0580" y="1895207"/>
            <a:ext cx="7324451" cy="696326"/>
          </a:xfrm>
        </p:spPr>
        <p:txBody>
          <a:bodyPr/>
          <a:lstStyle/>
          <a:p>
            <a:r>
              <a:rPr lang="it-IT" sz="4000" dirty="0" smtClean="0"/>
              <a:t>Smart Road</a:t>
            </a:r>
            <a:endParaRPr lang="it-IT" sz="4000" dirty="0"/>
          </a:p>
        </p:txBody>
      </p:sp>
      <p:sp>
        <p:nvSpPr>
          <p:cNvPr id="5" name="Segnaposto testo 2"/>
          <p:cNvSpPr txBox="1">
            <a:spLocks/>
          </p:cNvSpPr>
          <p:nvPr/>
        </p:nvSpPr>
        <p:spPr>
          <a:xfrm>
            <a:off x="5046299" y="2496283"/>
            <a:ext cx="6418732" cy="1427809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Ing. Luigi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Carrarini</a:t>
            </a: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Responsabile Infrastruttura Tecnologica ed Impianti di ANAS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048125" y="196550"/>
            <a:ext cx="7416906" cy="1388182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it-IT" sz="4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Le nuove vie dell’intelligenza artificiale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7173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ttangolo 91"/>
          <p:cNvSpPr/>
          <p:nvPr/>
        </p:nvSpPr>
        <p:spPr>
          <a:xfrm>
            <a:off x="309661" y="4551904"/>
            <a:ext cx="11039476" cy="140206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ttangolo 89"/>
          <p:cNvSpPr/>
          <p:nvPr/>
        </p:nvSpPr>
        <p:spPr>
          <a:xfrm>
            <a:off x="313577" y="1165100"/>
            <a:ext cx="11039476" cy="140206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88"/>
          <p:cNvSpPr/>
          <p:nvPr/>
        </p:nvSpPr>
        <p:spPr>
          <a:xfrm>
            <a:off x="320188" y="2869875"/>
            <a:ext cx="11039476" cy="140206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Progetti innovativi</a:t>
            </a:r>
            <a:endParaRPr lang="it-IT" sz="5400" i="1" dirty="0"/>
          </a:p>
        </p:txBody>
      </p:sp>
      <p:grpSp>
        <p:nvGrpSpPr>
          <p:cNvPr id="63" name="Gruppo 62"/>
          <p:cNvGrpSpPr/>
          <p:nvPr/>
        </p:nvGrpSpPr>
        <p:grpSpPr>
          <a:xfrm>
            <a:off x="3836337" y="3289394"/>
            <a:ext cx="7918497" cy="947521"/>
            <a:chOff x="4147268" y="1307794"/>
            <a:chExt cx="7918497" cy="947521"/>
          </a:xfrm>
        </p:grpSpPr>
        <p:sp>
          <p:nvSpPr>
            <p:cNvPr id="70" name="Rettangolo 69"/>
            <p:cNvSpPr/>
            <p:nvPr/>
          </p:nvSpPr>
          <p:spPr>
            <a:xfrm>
              <a:off x="4147268" y="1331985"/>
              <a:ext cx="37821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FFD200"/>
                </a:buClr>
              </a:pPr>
              <a:r>
                <a:rPr lang="it-IT" sz="1800" dirty="0" smtClean="0">
                  <a:solidFill>
                    <a:schemeClr val="bg1"/>
                  </a:solidFill>
                </a:rPr>
                <a:t>Analisi digitale delle immagini per le condizioni meteo della strada in </a:t>
              </a:r>
              <a:r>
                <a:rPr lang="it-IT" sz="1800" dirty="0" err="1" smtClean="0">
                  <a:solidFill>
                    <a:schemeClr val="bg1"/>
                  </a:solidFill>
                </a:rPr>
                <a:t>real</a:t>
              </a:r>
              <a:r>
                <a:rPr lang="it-IT" sz="1800" dirty="0" smtClean="0">
                  <a:solidFill>
                    <a:schemeClr val="bg1"/>
                  </a:solidFill>
                </a:rPr>
                <a:t> time.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8068684" y="1307794"/>
              <a:ext cx="39970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dirty="0" smtClean="0">
                  <a:solidFill>
                    <a:schemeClr val="bg1"/>
                  </a:solidFill>
                </a:rPr>
                <a:t>Monitoraggio delle condizioni </a:t>
              </a:r>
            </a:p>
            <a:p>
              <a:pPr>
                <a:buClr>
                  <a:srgbClr val="DC002E"/>
                </a:buClr>
              </a:pP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smtClean="0">
                  <a:solidFill>
                    <a:schemeClr val="bg1"/>
                  </a:solidFill>
                </a:rPr>
                <a:t>     stradali in tempo reale.</a:t>
              </a:r>
            </a:p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chemeClr val="bg1"/>
                  </a:solidFill>
                </a:rPr>
                <a:t>M</a:t>
              </a:r>
              <a:r>
                <a:rPr lang="it-IT" dirty="0" smtClean="0">
                  <a:solidFill>
                    <a:schemeClr val="bg1"/>
                  </a:solidFill>
                </a:rPr>
                <a:t>onitoraggio meteo in real-time.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3853853" y="4949225"/>
            <a:ext cx="8092034" cy="959787"/>
            <a:chOff x="4148983" y="1271562"/>
            <a:chExt cx="8092034" cy="959787"/>
          </a:xfrm>
        </p:grpSpPr>
        <p:sp>
          <p:nvSpPr>
            <p:cNvPr id="82" name="Rettangolo 81"/>
            <p:cNvSpPr/>
            <p:nvPr/>
          </p:nvSpPr>
          <p:spPr>
            <a:xfrm>
              <a:off x="4148983" y="1271562"/>
              <a:ext cx="3771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FFD200"/>
                </a:buClr>
              </a:pPr>
              <a:r>
                <a:rPr lang="it-IT" sz="1600" dirty="0">
                  <a:solidFill>
                    <a:schemeClr val="bg1"/>
                  </a:solidFill>
                </a:rPr>
                <a:t>Verificare che il tempo di </a:t>
              </a:r>
              <a:r>
                <a:rPr lang="it-IT" sz="1600" dirty="0" smtClean="0">
                  <a:solidFill>
                    <a:schemeClr val="bg1"/>
                  </a:solidFill>
                </a:rPr>
                <a:t>percorrenza sia </a:t>
              </a:r>
              <a:r>
                <a:rPr lang="it-IT" sz="1600" dirty="0">
                  <a:solidFill>
                    <a:schemeClr val="bg1"/>
                  </a:solidFill>
                </a:rPr>
                <a:t>compatibile con la velocità media del </a:t>
              </a:r>
              <a:r>
                <a:rPr lang="it-IT" sz="1600" dirty="0" smtClean="0">
                  <a:solidFill>
                    <a:schemeClr val="bg1"/>
                  </a:solidFill>
                </a:rPr>
                <a:t>mezzo, con il Autorità Portuale di Trieste.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8050017" y="1308019"/>
              <a:ext cx="4191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chemeClr val="bg1"/>
                  </a:solidFill>
                </a:rPr>
                <a:t>Individuare </a:t>
              </a:r>
              <a:r>
                <a:rPr lang="it-IT" sz="1800" dirty="0" smtClean="0">
                  <a:solidFill>
                    <a:schemeClr val="bg1"/>
                  </a:solidFill>
                </a:rPr>
                <a:t>soste/deviazioni per carico/scarico </a:t>
              </a:r>
              <a:r>
                <a:rPr lang="it-IT" sz="1800" dirty="0">
                  <a:solidFill>
                    <a:schemeClr val="bg1"/>
                  </a:solidFill>
                </a:rPr>
                <a:t>non </a:t>
              </a:r>
              <a:r>
                <a:rPr lang="it-IT" sz="1800" dirty="0" smtClean="0">
                  <a:solidFill>
                    <a:schemeClr val="bg1"/>
                  </a:solidFill>
                </a:rPr>
                <a:t>autorizzato.</a:t>
              </a:r>
            </a:p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sz="1800" dirty="0">
                  <a:solidFill>
                    <a:schemeClr val="bg1"/>
                  </a:solidFill>
                </a:rPr>
                <a:t>M</a:t>
              </a:r>
              <a:r>
                <a:rPr lang="it-IT" sz="1800" dirty="0" smtClean="0">
                  <a:solidFill>
                    <a:schemeClr val="bg1"/>
                  </a:solidFill>
                </a:rPr>
                <a:t>onitoraggio </a:t>
              </a:r>
              <a:r>
                <a:rPr lang="it-IT" sz="1800" dirty="0">
                  <a:solidFill>
                    <a:schemeClr val="bg1"/>
                  </a:solidFill>
                </a:rPr>
                <a:t>del </a:t>
              </a:r>
              <a:r>
                <a:rPr lang="it-IT" sz="1800" dirty="0" smtClean="0">
                  <a:solidFill>
                    <a:schemeClr val="bg1"/>
                  </a:solidFill>
                </a:rPr>
                <a:t>traffico.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Rettangolo 39"/>
          <p:cNvSpPr/>
          <p:nvPr/>
        </p:nvSpPr>
        <p:spPr>
          <a:xfrm>
            <a:off x="303096" y="1171700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/>
          <p:cNvGrpSpPr/>
          <p:nvPr/>
        </p:nvGrpSpPr>
        <p:grpSpPr>
          <a:xfrm>
            <a:off x="1563180" y="1516614"/>
            <a:ext cx="10278797" cy="1077218"/>
            <a:chOff x="1860199" y="2061833"/>
            <a:chExt cx="10278797" cy="1077218"/>
          </a:xfrm>
        </p:grpSpPr>
        <p:grpSp>
          <p:nvGrpSpPr>
            <p:cNvPr id="53" name="Gruppo 52"/>
            <p:cNvGrpSpPr/>
            <p:nvPr/>
          </p:nvGrpSpPr>
          <p:grpSpPr>
            <a:xfrm>
              <a:off x="4168334" y="2061833"/>
              <a:ext cx="7970662" cy="1077218"/>
              <a:chOff x="4157529" y="1273206"/>
              <a:chExt cx="7970662" cy="1077218"/>
            </a:xfrm>
          </p:grpSpPr>
          <p:sp>
            <p:nvSpPr>
              <p:cNvPr id="56" name="Rettangolo 55"/>
              <p:cNvSpPr/>
              <p:nvPr/>
            </p:nvSpPr>
            <p:spPr>
              <a:xfrm>
                <a:off x="4157529" y="1273206"/>
                <a:ext cx="377190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FFD200"/>
                  </a:buClr>
                </a:pPr>
                <a:r>
                  <a:rPr lang="it-IT" sz="1600" dirty="0" smtClean="0">
                    <a:solidFill>
                      <a:schemeClr val="bg1"/>
                    </a:solidFill>
                  </a:rPr>
                  <a:t>Sviluppo e installazione di sensore in fibra ottica per la pesa dinamica e creazione di piattaforma di gestione,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smtClean="0">
                    <a:solidFill>
                      <a:schemeClr val="bg1"/>
                    </a:solidFill>
                  </a:rPr>
                  <a:t>con il Consorzio Train, Enea, </a:t>
                </a:r>
                <a:r>
                  <a:rPr lang="it-IT" sz="1600" dirty="0" err="1" smtClean="0">
                    <a:solidFill>
                      <a:schemeClr val="bg1"/>
                    </a:solidFill>
                  </a:rPr>
                  <a:t>Takius</a:t>
                </a:r>
                <a:r>
                  <a:rPr lang="it-IT" sz="1600" dirty="0" smtClean="0">
                    <a:solidFill>
                      <a:schemeClr val="bg1"/>
                    </a:solidFill>
                  </a:rPr>
                  <a:t>.</a:t>
                </a:r>
                <a:endParaRPr lang="it-IT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ettangolo 58"/>
              <p:cNvSpPr/>
              <p:nvPr/>
            </p:nvSpPr>
            <p:spPr>
              <a:xfrm>
                <a:off x="8022916" y="1414448"/>
                <a:ext cx="410527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 smtClean="0">
                    <a:solidFill>
                      <a:schemeClr val="bg1"/>
                    </a:solidFill>
                  </a:rPr>
                  <a:t>Monitoraggio dei carichi pesanti.</a:t>
                </a: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 smtClean="0">
                    <a:solidFill>
                      <a:schemeClr val="bg1"/>
                    </a:solidFill>
                  </a:rPr>
                  <a:t>Monitoraggio delle infrastrutture.</a:t>
                </a:r>
              </a:p>
              <a:p>
                <a:pPr marL="285750" indent="-285750">
                  <a:buClr>
                    <a:srgbClr val="0033A0"/>
                  </a:buClr>
                  <a:buFont typeface="Arial" panose="020B0604020202020204" pitchFamily="34" charset="0"/>
                  <a:buChar char="•"/>
                </a:pPr>
                <a:endParaRPr lang="it-IT" sz="1800" dirty="0" smtClean="0">
                  <a:solidFill>
                    <a:srgbClr val="0033A0"/>
                  </a:solidFill>
                </a:endParaRPr>
              </a:p>
            </p:txBody>
          </p:sp>
        </p:grpSp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0199" y="2289059"/>
              <a:ext cx="745490" cy="733656"/>
            </a:xfrm>
            <a:prstGeom prst="rect">
              <a:avLst/>
            </a:prstGeom>
          </p:spPr>
        </p:pic>
      </p:grpSp>
      <p:sp>
        <p:nvSpPr>
          <p:cNvPr id="52" name="CasellaDiTesto 51"/>
          <p:cNvSpPr txBox="1"/>
          <p:nvPr/>
        </p:nvSpPr>
        <p:spPr>
          <a:xfrm>
            <a:off x="107548" y="1110660"/>
            <a:ext cx="381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SENTINEL</a:t>
            </a:r>
            <a:br>
              <a:rPr lang="it-IT" sz="2000" b="1" dirty="0" smtClean="0">
                <a:solidFill>
                  <a:schemeClr val="bg1"/>
                </a:solidFill>
              </a:rPr>
            </a:br>
            <a:r>
              <a:rPr lang="it-IT" sz="2000" b="1" dirty="0" smtClean="0">
                <a:solidFill>
                  <a:schemeClr val="bg1"/>
                </a:solidFill>
              </a:rPr>
              <a:t>PESA DINAMICA</a:t>
            </a:r>
            <a:endParaRPr lang="it-IT" sz="2000" b="1" dirty="0">
              <a:solidFill>
                <a:schemeClr val="bg1"/>
              </a:solidFill>
            </a:endParaRPr>
          </a:p>
        </p:txBody>
      </p:sp>
      <p:cxnSp>
        <p:nvCxnSpPr>
          <p:cNvPr id="41" name="Connettore 1 40"/>
          <p:cNvCxnSpPr/>
          <p:nvPr/>
        </p:nvCxnSpPr>
        <p:spPr>
          <a:xfrm>
            <a:off x="7696995" y="1165100"/>
            <a:ext cx="3992" cy="1402060"/>
          </a:xfrm>
          <a:prstGeom prst="line">
            <a:avLst/>
          </a:prstGeom>
          <a:ln w="381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7696995" y="2869875"/>
            <a:ext cx="9437" cy="1410583"/>
          </a:xfrm>
          <a:prstGeom prst="line">
            <a:avLst/>
          </a:prstGeom>
          <a:ln w="381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7696995" y="4551904"/>
            <a:ext cx="0" cy="1402060"/>
          </a:xfrm>
          <a:prstGeom prst="line">
            <a:avLst/>
          </a:prstGeom>
          <a:ln w="381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/>
          <p:cNvSpPr/>
          <p:nvPr/>
        </p:nvSpPr>
        <p:spPr>
          <a:xfrm>
            <a:off x="325103" y="4547138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315573" y="2867406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/>
          <p:cNvGrpSpPr/>
          <p:nvPr/>
        </p:nvGrpSpPr>
        <p:grpSpPr>
          <a:xfrm>
            <a:off x="1367655" y="3529648"/>
            <a:ext cx="1136539" cy="707267"/>
            <a:chOff x="1720182" y="4015535"/>
            <a:chExt cx="1136539" cy="707267"/>
          </a:xfrm>
        </p:grpSpPr>
        <p:pic>
          <p:nvPicPr>
            <p:cNvPr id="47" name="Immagine 4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182" y="4015535"/>
              <a:ext cx="512762" cy="520945"/>
            </a:xfrm>
            <a:prstGeom prst="rect">
              <a:avLst/>
            </a:prstGeom>
          </p:spPr>
        </p:pic>
        <p:pic>
          <p:nvPicPr>
            <p:cNvPr id="48" name="Immagine 4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9049" y="4312920"/>
              <a:ext cx="397982" cy="409882"/>
            </a:xfrm>
            <a:prstGeom prst="rect">
              <a:avLst/>
            </a:prstGeom>
          </p:spPr>
        </p:pic>
        <p:pic>
          <p:nvPicPr>
            <p:cNvPr id="49" name="Immagine 4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96146" y="4044212"/>
              <a:ext cx="460575" cy="395721"/>
            </a:xfrm>
            <a:prstGeom prst="rect">
              <a:avLst/>
            </a:prstGeom>
          </p:spPr>
        </p:pic>
      </p:grpSp>
      <p:sp>
        <p:nvSpPr>
          <p:cNvPr id="55" name="CasellaDiTesto 54"/>
          <p:cNvSpPr txBox="1"/>
          <p:nvPr/>
        </p:nvSpPr>
        <p:spPr>
          <a:xfrm>
            <a:off x="231365" y="2889702"/>
            <a:ext cx="381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ROAD WEATHER 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INFORMATION SYSTEM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537404" y="4532521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DOGANA VIRTUALE</a:t>
            </a:r>
          </a:p>
        </p:txBody>
      </p:sp>
      <p:pic>
        <p:nvPicPr>
          <p:cNvPr id="76" name="Immagine 7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350" y="4962742"/>
            <a:ext cx="1594364" cy="872947"/>
          </a:xfrm>
          <a:prstGeom prst="rect">
            <a:avLst/>
          </a:prstGeom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1815" y="5333728"/>
            <a:ext cx="527596" cy="551407"/>
          </a:xfrm>
          <a:prstGeom prst="rect">
            <a:avLst/>
          </a:prstGeom>
        </p:spPr>
      </p:pic>
      <p:sp>
        <p:nvSpPr>
          <p:cNvPr id="88" name="CasellaDiTesto 87"/>
          <p:cNvSpPr txBox="1"/>
          <p:nvPr/>
        </p:nvSpPr>
        <p:spPr>
          <a:xfrm>
            <a:off x="3894977" y="1136525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PROGETTO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7809752" y="1146050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OBIETTIVO</a:t>
            </a:r>
          </a:p>
        </p:txBody>
      </p:sp>
      <p:sp>
        <p:nvSpPr>
          <p:cNvPr id="93" name="CasellaDiTesto 92"/>
          <p:cNvSpPr txBox="1"/>
          <p:nvPr/>
        </p:nvSpPr>
        <p:spPr>
          <a:xfrm>
            <a:off x="3891545" y="2825790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PROGETTO</a:t>
            </a:r>
          </a:p>
        </p:txBody>
      </p:sp>
      <p:sp>
        <p:nvSpPr>
          <p:cNvPr id="94" name="CasellaDiTesto 93"/>
          <p:cNvSpPr txBox="1"/>
          <p:nvPr/>
        </p:nvSpPr>
        <p:spPr>
          <a:xfrm>
            <a:off x="7806320" y="2852407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OBIETTIVO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3886994" y="4585692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PROGETTO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7801769" y="4595217"/>
            <a:ext cx="350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OBIETTIVO</a:t>
            </a:r>
          </a:p>
        </p:txBody>
      </p:sp>
    </p:spTree>
    <p:extLst>
      <p:ext uri="{BB962C8B-B14F-4D97-AF65-F5344CB8AC3E}">
        <p14:creationId xmlns:p14="http://schemas.microsoft.com/office/powerpoint/2010/main" val="3345012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43627" b="20480"/>
          <a:stretch/>
        </p:blipFill>
        <p:spPr>
          <a:xfrm>
            <a:off x="517008" y="1635162"/>
            <a:ext cx="7343654" cy="217304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17009" y="1637722"/>
            <a:ext cx="7343654" cy="2170485"/>
          </a:xfrm>
          <a:prstGeom prst="rect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76" y="4034119"/>
            <a:ext cx="7968813" cy="2362992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 rot="20626430">
            <a:off x="442212" y="2755734"/>
            <a:ext cx="2971772" cy="909098"/>
          </a:xfrm>
          <a:prstGeom prst="ellipse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Goccia 6"/>
          <p:cNvSpPr/>
          <p:nvPr/>
        </p:nvSpPr>
        <p:spPr>
          <a:xfrm rot="8090686">
            <a:off x="299493" y="2699516"/>
            <a:ext cx="594168" cy="599964"/>
          </a:xfrm>
          <a:prstGeom prst="teardrop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386" y="2768845"/>
            <a:ext cx="458702" cy="501584"/>
          </a:xfrm>
          <a:prstGeom prst="rect">
            <a:avLst/>
          </a:prstGeom>
        </p:spPr>
      </p:pic>
      <p:sp>
        <p:nvSpPr>
          <p:cNvPr id="9" name="Goccia 8"/>
          <p:cNvSpPr/>
          <p:nvPr/>
        </p:nvSpPr>
        <p:spPr>
          <a:xfrm rot="8090686">
            <a:off x="3860503" y="1084570"/>
            <a:ext cx="836003" cy="840462"/>
          </a:xfrm>
          <a:prstGeom prst="teardrop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4980" y="1188188"/>
            <a:ext cx="612721" cy="44697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498608" y="1574837"/>
            <a:ext cx="1559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</a:rPr>
              <a:t>ROMA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003284" y="2358639"/>
            <a:ext cx="3508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C002E"/>
                </a:solidFill>
              </a:rPr>
              <a:t>12 KM DI INSTALLAZIONE LTE-v</a:t>
            </a:r>
            <a:endParaRPr lang="it-IT" sz="2800" b="1" dirty="0">
              <a:solidFill>
                <a:srgbClr val="DC002E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93721" y="245659"/>
            <a:ext cx="11176620" cy="8663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 smtClean="0">
                <a:solidFill>
                  <a:srgbClr val="DC002E"/>
                </a:solidFill>
              </a:rPr>
              <a:t>LTE-v Connettività innovativa</a:t>
            </a:r>
            <a:endParaRPr lang="it-IT" sz="5400" dirty="0">
              <a:solidFill>
                <a:srgbClr val="DC002E"/>
              </a:solidFill>
            </a:endParaRPr>
          </a:p>
          <a:p>
            <a:endParaRPr lang="it-IT" sz="5400" i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76877" y="4378560"/>
            <a:ext cx="35089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DC002E"/>
                </a:solidFill>
              </a:rPr>
              <a:t>SISTEMI DI COMUNICAZIONE </a:t>
            </a:r>
          </a:p>
          <a:p>
            <a:pPr algn="ctr"/>
            <a:r>
              <a:rPr lang="it-IT" sz="5400" b="1" dirty="0" smtClean="0">
                <a:solidFill>
                  <a:srgbClr val="DC002E"/>
                </a:solidFill>
              </a:rPr>
              <a:t>V2X</a:t>
            </a:r>
            <a:endParaRPr lang="it-IT" sz="5400" b="1" dirty="0">
              <a:solidFill>
                <a:srgbClr val="DC002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543375" y="4040411"/>
            <a:ext cx="7968813" cy="2335184"/>
          </a:xfrm>
          <a:prstGeom prst="rect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218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64676" y="819544"/>
            <a:ext cx="11133204" cy="3212278"/>
            <a:chOff x="564676" y="958885"/>
            <a:chExt cx="11133204" cy="3212278"/>
          </a:xfrm>
        </p:grpSpPr>
        <p:grpSp>
          <p:nvGrpSpPr>
            <p:cNvPr id="38" name="Gruppo 37"/>
            <p:cNvGrpSpPr/>
            <p:nvPr/>
          </p:nvGrpSpPr>
          <p:grpSpPr>
            <a:xfrm>
              <a:off x="4483072" y="1146014"/>
              <a:ext cx="7214808" cy="2889199"/>
              <a:chOff x="-265900" y="3427871"/>
              <a:chExt cx="7214808" cy="2889199"/>
            </a:xfrm>
          </p:grpSpPr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xmlns="" id="{BD05A46A-923E-4B92-8E55-488ACEEC1F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19214" t="22174" b="47746"/>
              <a:stretch/>
            </p:blipFill>
            <p:spPr>
              <a:xfrm>
                <a:off x="-265900" y="3921593"/>
                <a:ext cx="2726580" cy="1452216"/>
              </a:xfrm>
              <a:prstGeom prst="rect">
                <a:avLst/>
              </a:prstGeom>
            </p:spPr>
          </p:pic>
          <p:sp>
            <p:nvSpPr>
              <p:cNvPr id="50" name="Rettangolo 49"/>
              <p:cNvSpPr/>
              <p:nvPr/>
            </p:nvSpPr>
            <p:spPr>
              <a:xfrm>
                <a:off x="3101365" y="5119508"/>
                <a:ext cx="3507842" cy="1090792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3101846" y="3427871"/>
                <a:ext cx="3507842" cy="1538576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3234276" y="3539028"/>
                <a:ext cx="362440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b="1" dirty="0" smtClean="0">
                    <a:solidFill>
                      <a:schemeClr val="bg1"/>
                    </a:solidFill>
                  </a:rPr>
                  <a:t>TECNOLOGIA</a:t>
                </a: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Controllato da doppio processore</a:t>
                </a:r>
                <a:endParaRPr lang="it-IT" sz="16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Grado di protezione IP66</a:t>
                </a:r>
                <a:endParaRPr lang="it-IT" sz="16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Tecnologia multi-sensore</a:t>
                </a:r>
                <a:endParaRPr lang="it-IT" sz="1600" b="1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Indicatore dello stato del sensore</a:t>
                </a:r>
                <a:endParaRPr lang="it-IT" sz="1600" b="1" dirty="0">
                  <a:solidFill>
                    <a:schemeClr val="bg1"/>
                  </a:solidFill>
                </a:endParaRPr>
              </a:p>
              <a:p>
                <a:pPr marL="285750" indent="-285750" algn="ctr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endParaRPr lang="it-IT" sz="16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589210" y="5436173"/>
                <a:ext cx="15390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SENSORE</a:t>
                </a:r>
                <a:endParaRPr lang="it-IT" b="1" dirty="0"/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>
                <a:off x="3324499" y="5209074"/>
                <a:ext cx="36244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b="1" dirty="0" smtClean="0">
                    <a:solidFill>
                      <a:schemeClr val="bg1"/>
                    </a:solidFill>
                  </a:rPr>
                  <a:t>CONNESSIONI</a:t>
                </a: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Ethernet/RS485</a:t>
                </a: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err="1" smtClean="0">
                    <a:solidFill>
                      <a:schemeClr val="bg1"/>
                    </a:solidFill>
                  </a:rPr>
                  <a:t>WiFi</a:t>
                </a:r>
                <a:endParaRPr lang="it-IT" sz="1600" b="1" dirty="0">
                  <a:solidFill>
                    <a:schemeClr val="bg1"/>
                  </a:solidFill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it-IT" sz="1600" b="1" dirty="0" smtClean="0">
                  <a:solidFill>
                    <a:srgbClr val="0033A0"/>
                  </a:solidFill>
                </a:endParaRPr>
              </a:p>
            </p:txBody>
          </p:sp>
          <p:cxnSp>
            <p:nvCxnSpPr>
              <p:cNvPr id="62" name="Connettore 2 61"/>
              <p:cNvCxnSpPr/>
              <p:nvPr/>
            </p:nvCxnSpPr>
            <p:spPr>
              <a:xfrm flipV="1">
                <a:off x="2396110" y="4221179"/>
                <a:ext cx="632840" cy="7520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2 63"/>
              <p:cNvCxnSpPr/>
              <p:nvPr/>
            </p:nvCxnSpPr>
            <p:spPr>
              <a:xfrm>
                <a:off x="2382910" y="4966447"/>
                <a:ext cx="646040" cy="6984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676" y="958885"/>
              <a:ext cx="4596138" cy="3212278"/>
            </a:xfrm>
            <a:prstGeom prst="rect">
              <a:avLst/>
            </a:prstGeom>
          </p:spPr>
        </p:pic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xmlns="" id="{03195CBC-9138-4656-AD2C-69642527C246}"/>
                </a:ext>
              </a:extLst>
            </p:cNvPr>
            <p:cNvSpPr txBox="1"/>
            <p:nvPr/>
          </p:nvSpPr>
          <p:spPr>
            <a:xfrm>
              <a:off x="9423223" y="173503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cxnSp>
          <p:nvCxnSpPr>
            <p:cNvPr id="110" name="Connettore 2 109"/>
            <p:cNvCxnSpPr/>
            <p:nvPr/>
          </p:nvCxnSpPr>
          <p:spPr>
            <a:xfrm flipV="1">
              <a:off x="1956159" y="1820948"/>
              <a:ext cx="0" cy="273897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2 110"/>
            <p:cNvCxnSpPr/>
            <p:nvPr/>
          </p:nvCxnSpPr>
          <p:spPr>
            <a:xfrm flipH="1">
              <a:off x="1612710" y="2381836"/>
              <a:ext cx="217437" cy="1308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2 111"/>
            <p:cNvCxnSpPr/>
            <p:nvPr/>
          </p:nvCxnSpPr>
          <p:spPr>
            <a:xfrm>
              <a:off x="2098315" y="2381836"/>
              <a:ext cx="199526" cy="1857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2 112"/>
            <p:cNvCxnSpPr/>
            <p:nvPr/>
          </p:nvCxnSpPr>
          <p:spPr>
            <a:xfrm flipV="1">
              <a:off x="2930557" y="2292401"/>
              <a:ext cx="0" cy="273897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2 113"/>
            <p:cNvCxnSpPr/>
            <p:nvPr/>
          </p:nvCxnSpPr>
          <p:spPr>
            <a:xfrm flipH="1">
              <a:off x="2552932" y="2887331"/>
              <a:ext cx="217437" cy="1308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2 114"/>
            <p:cNvCxnSpPr/>
            <p:nvPr/>
          </p:nvCxnSpPr>
          <p:spPr>
            <a:xfrm>
              <a:off x="3091168" y="2874124"/>
              <a:ext cx="199526" cy="1566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2 115"/>
            <p:cNvCxnSpPr/>
            <p:nvPr/>
          </p:nvCxnSpPr>
          <p:spPr>
            <a:xfrm flipV="1">
              <a:off x="2724723" y="1461141"/>
              <a:ext cx="0" cy="273897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/>
            <p:cNvCxnSpPr/>
            <p:nvPr/>
          </p:nvCxnSpPr>
          <p:spPr>
            <a:xfrm flipH="1">
              <a:off x="2327642" y="2053291"/>
              <a:ext cx="217437" cy="1308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2 117"/>
            <p:cNvCxnSpPr/>
            <p:nvPr/>
          </p:nvCxnSpPr>
          <p:spPr>
            <a:xfrm>
              <a:off x="2852428" y="2012553"/>
              <a:ext cx="199526" cy="1857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2 118"/>
            <p:cNvCxnSpPr/>
            <p:nvPr/>
          </p:nvCxnSpPr>
          <p:spPr>
            <a:xfrm flipV="1">
              <a:off x="3654428" y="1765873"/>
              <a:ext cx="0" cy="273897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2 119"/>
            <p:cNvCxnSpPr/>
            <p:nvPr/>
          </p:nvCxnSpPr>
          <p:spPr>
            <a:xfrm flipH="1">
              <a:off x="3276803" y="2360803"/>
              <a:ext cx="217437" cy="1308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2 120"/>
            <p:cNvCxnSpPr/>
            <p:nvPr/>
          </p:nvCxnSpPr>
          <p:spPr>
            <a:xfrm>
              <a:off x="3815039" y="2347596"/>
              <a:ext cx="199526" cy="1566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/>
            <p:cNvCxnSpPr/>
            <p:nvPr/>
          </p:nvCxnSpPr>
          <p:spPr>
            <a:xfrm flipV="1">
              <a:off x="4127653" y="1502404"/>
              <a:ext cx="0" cy="151198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2 122"/>
            <p:cNvCxnSpPr/>
            <p:nvPr/>
          </p:nvCxnSpPr>
          <p:spPr>
            <a:xfrm flipH="1">
              <a:off x="3880597" y="1974634"/>
              <a:ext cx="86869" cy="7865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2 123"/>
            <p:cNvCxnSpPr/>
            <p:nvPr/>
          </p:nvCxnSpPr>
          <p:spPr>
            <a:xfrm>
              <a:off x="4288264" y="1961427"/>
              <a:ext cx="134234" cy="100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2 124"/>
            <p:cNvCxnSpPr/>
            <p:nvPr/>
          </p:nvCxnSpPr>
          <p:spPr>
            <a:xfrm flipV="1">
              <a:off x="3280249" y="1236551"/>
              <a:ext cx="0" cy="151198"/>
            </a:xfrm>
            <a:prstGeom prst="straightConnector1">
              <a:avLst/>
            </a:prstGeom>
            <a:ln w="28575">
              <a:solidFill>
                <a:srgbClr val="0033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2 125"/>
            <p:cNvCxnSpPr/>
            <p:nvPr/>
          </p:nvCxnSpPr>
          <p:spPr>
            <a:xfrm flipH="1">
              <a:off x="3033193" y="1708781"/>
              <a:ext cx="86869" cy="7865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2 126"/>
            <p:cNvCxnSpPr/>
            <p:nvPr/>
          </p:nvCxnSpPr>
          <p:spPr>
            <a:xfrm>
              <a:off x="3440860" y="1695574"/>
              <a:ext cx="134234" cy="100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Messa in sicurezza ponti e viadotti</a:t>
            </a:r>
            <a:endParaRPr lang="it-IT" sz="5400" i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385470" y="4013211"/>
            <a:ext cx="12846893" cy="2143136"/>
            <a:chOff x="385470" y="4152552"/>
            <a:chExt cx="12846893" cy="2143136"/>
          </a:xfrm>
        </p:grpSpPr>
        <p:sp>
          <p:nvSpPr>
            <p:cNvPr id="66" name="Goccia 65"/>
            <p:cNvSpPr/>
            <p:nvPr/>
          </p:nvSpPr>
          <p:spPr>
            <a:xfrm rot="13541089">
              <a:off x="9678910" y="4517228"/>
              <a:ext cx="1536035" cy="1539283"/>
            </a:xfrm>
            <a:prstGeom prst="teardrop">
              <a:avLst>
                <a:gd name="adj" fmla="val 87397"/>
              </a:avLst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uppo 68"/>
            <p:cNvGrpSpPr/>
            <p:nvPr/>
          </p:nvGrpSpPr>
          <p:grpSpPr>
            <a:xfrm>
              <a:off x="591386" y="4282964"/>
              <a:ext cx="12640977" cy="2012724"/>
              <a:chOff x="3854384" y="811414"/>
              <a:chExt cx="12640977" cy="2012724"/>
            </a:xfrm>
          </p:grpSpPr>
          <p:pic>
            <p:nvPicPr>
              <p:cNvPr id="71" name="Immagine 70">
                <a:extLst>
                  <a:ext uri="{FF2B5EF4-FFF2-40B4-BE49-F238E27FC236}">
                    <a16:creationId xmlns:a16="http://schemas.microsoft.com/office/drawing/2014/main" xmlns="" id="{370A08D5-2842-4808-858A-94B70B999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3822" y="872627"/>
                <a:ext cx="3642400" cy="1850016"/>
              </a:xfrm>
              <a:prstGeom prst="rect">
                <a:avLst/>
              </a:prstGeom>
            </p:spPr>
          </p:pic>
          <p:grpSp>
            <p:nvGrpSpPr>
              <p:cNvPr id="72" name="Gruppo 71"/>
              <p:cNvGrpSpPr/>
              <p:nvPr/>
            </p:nvGrpSpPr>
            <p:grpSpPr>
              <a:xfrm>
                <a:off x="5366967" y="1386803"/>
                <a:ext cx="616466" cy="922637"/>
                <a:chOff x="5428735" y="5049795"/>
                <a:chExt cx="616466" cy="922637"/>
              </a:xfrm>
            </p:grpSpPr>
            <p:sp>
              <p:nvSpPr>
                <p:cNvPr id="98" name="Rettangolo 97"/>
                <p:cNvSpPr/>
                <p:nvPr/>
              </p:nvSpPr>
              <p:spPr>
                <a:xfrm>
                  <a:off x="5428735" y="5049795"/>
                  <a:ext cx="616466" cy="922637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DC00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99" name="Connettore 1 98"/>
                <p:cNvCxnSpPr/>
                <p:nvPr/>
              </p:nvCxnSpPr>
              <p:spPr>
                <a:xfrm>
                  <a:off x="5540000" y="5420668"/>
                  <a:ext cx="0" cy="148281"/>
                </a:xfrm>
                <a:prstGeom prst="line">
                  <a:avLst/>
                </a:prstGeom>
                <a:ln w="28575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ttore 1 99"/>
                <p:cNvCxnSpPr/>
                <p:nvPr/>
              </p:nvCxnSpPr>
              <p:spPr>
                <a:xfrm>
                  <a:off x="5550897" y="5701698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ttore 1 100"/>
                <p:cNvCxnSpPr/>
                <p:nvPr/>
              </p:nvCxnSpPr>
              <p:spPr>
                <a:xfrm>
                  <a:off x="5687422" y="57010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ttore 1 101"/>
                <p:cNvCxnSpPr/>
                <p:nvPr/>
              </p:nvCxnSpPr>
              <p:spPr>
                <a:xfrm>
                  <a:off x="5827122" y="57010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ttore 1 102"/>
                <p:cNvCxnSpPr/>
                <p:nvPr/>
              </p:nvCxnSpPr>
              <p:spPr>
                <a:xfrm>
                  <a:off x="5550897" y="5765198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ttore 1 103"/>
                <p:cNvCxnSpPr/>
                <p:nvPr/>
              </p:nvCxnSpPr>
              <p:spPr>
                <a:xfrm>
                  <a:off x="5687422" y="57645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ttore 1 104"/>
                <p:cNvCxnSpPr/>
                <p:nvPr/>
              </p:nvCxnSpPr>
              <p:spPr>
                <a:xfrm>
                  <a:off x="5827122" y="57645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ttore 1 105"/>
                <p:cNvCxnSpPr/>
                <p:nvPr/>
              </p:nvCxnSpPr>
              <p:spPr>
                <a:xfrm>
                  <a:off x="5550897" y="5828698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ttore 1 106"/>
                <p:cNvCxnSpPr/>
                <p:nvPr/>
              </p:nvCxnSpPr>
              <p:spPr>
                <a:xfrm>
                  <a:off x="5687422" y="58280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ttore 1 107"/>
                <p:cNvCxnSpPr/>
                <p:nvPr/>
              </p:nvCxnSpPr>
              <p:spPr>
                <a:xfrm>
                  <a:off x="5827122" y="5828096"/>
                  <a:ext cx="119653" cy="0"/>
                </a:xfrm>
                <a:prstGeom prst="line">
                  <a:avLst/>
                </a:prstGeom>
                <a:ln w="38100">
                  <a:solidFill>
                    <a:srgbClr val="DC002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Connettore 2 73"/>
              <p:cNvCxnSpPr/>
              <p:nvPr/>
            </p:nvCxnSpPr>
            <p:spPr>
              <a:xfrm flipV="1">
                <a:off x="6179804" y="1777888"/>
                <a:ext cx="1653488" cy="1357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Immagine 74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839988" y="1275574"/>
                <a:ext cx="1034963" cy="1108514"/>
              </a:xfrm>
              <a:prstGeom prst="rect">
                <a:avLst/>
              </a:prstGeom>
            </p:spPr>
          </p:pic>
          <p:sp>
            <p:nvSpPr>
              <p:cNvPr id="79" name="CasellaDiTesto 78"/>
              <p:cNvSpPr txBox="1"/>
              <p:nvPr/>
            </p:nvSpPr>
            <p:spPr>
              <a:xfrm>
                <a:off x="4905651" y="2432255"/>
                <a:ext cx="15390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ARMADIO</a:t>
                </a:r>
                <a:endParaRPr lang="it-IT" b="1" dirty="0"/>
              </a:p>
            </p:txBody>
          </p:sp>
          <p:sp>
            <p:nvSpPr>
              <p:cNvPr id="80" name="CasellaDiTesto 79"/>
              <p:cNvSpPr txBox="1"/>
              <p:nvPr/>
            </p:nvSpPr>
            <p:spPr>
              <a:xfrm>
                <a:off x="7546990" y="2424737"/>
                <a:ext cx="15390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SERVER</a:t>
                </a:r>
                <a:endParaRPr lang="it-IT" b="1" dirty="0"/>
              </a:p>
            </p:txBody>
          </p:sp>
          <p:pic>
            <p:nvPicPr>
              <p:cNvPr id="81" name="Immagine 80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rot="5400000">
                <a:off x="5809863" y="953321"/>
                <a:ext cx="689919" cy="520321"/>
              </a:xfrm>
              <a:prstGeom prst="rect">
                <a:avLst/>
              </a:prstGeom>
            </p:spPr>
          </p:pic>
          <p:sp>
            <p:nvSpPr>
              <p:cNvPr id="83" name="CasellaDiTesto 82"/>
              <p:cNvSpPr txBox="1"/>
              <p:nvPr/>
            </p:nvSpPr>
            <p:spPr>
              <a:xfrm>
                <a:off x="6324995" y="1097164"/>
                <a:ext cx="153909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b="1" dirty="0" smtClean="0"/>
                  <a:t>ETHERNET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b="1" dirty="0" smtClean="0"/>
                  <a:t>WIRELESS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b="1" dirty="0" smtClean="0"/>
                  <a:t>GSM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it-IT" sz="1600" b="1" dirty="0" smtClean="0">
                  <a:solidFill>
                    <a:srgbClr val="0033A0"/>
                  </a:solidFill>
                </a:endParaRPr>
              </a:p>
            </p:txBody>
          </p:sp>
          <p:sp>
            <p:nvSpPr>
              <p:cNvPr id="84" name="Goccia 83"/>
              <p:cNvSpPr/>
              <p:nvPr/>
            </p:nvSpPr>
            <p:spPr>
              <a:xfrm rot="2575288">
                <a:off x="3854384" y="1251673"/>
                <a:ext cx="1164710" cy="1157323"/>
              </a:xfrm>
              <a:prstGeom prst="teardrop">
                <a:avLst>
                  <a:gd name="adj" fmla="val 97960"/>
                </a:avLst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CasellaDiTesto 85"/>
              <p:cNvSpPr txBox="1"/>
              <p:nvPr/>
            </p:nvSpPr>
            <p:spPr>
              <a:xfrm>
                <a:off x="3901020" y="1544341"/>
                <a:ext cx="138043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solidFill>
                      <a:schemeClr val="bg1"/>
                    </a:solidFill>
                  </a:rPr>
                  <a:t>SWITCH RETE</a:t>
                </a:r>
              </a:p>
              <a:p>
                <a:r>
                  <a:rPr lang="it-IT" sz="1200" b="1" dirty="0" smtClean="0">
                    <a:solidFill>
                      <a:schemeClr val="bg1"/>
                    </a:solidFill>
                  </a:rPr>
                  <a:t>ALIMENTAZIONE</a:t>
                </a:r>
              </a:p>
              <a:p>
                <a:r>
                  <a:rPr lang="it-IT" sz="1200" b="1" dirty="0" smtClean="0">
                    <a:solidFill>
                      <a:schemeClr val="bg1"/>
                    </a:solidFill>
                  </a:rPr>
                  <a:t>GATEWAY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it-IT" sz="1600" b="1" dirty="0" smtClean="0">
                  <a:solidFill>
                    <a:srgbClr val="0033A0"/>
                  </a:solidFill>
                </a:endParaRPr>
              </a:p>
            </p:txBody>
          </p:sp>
          <p:sp>
            <p:nvSpPr>
              <p:cNvPr id="87" name="Rettangolo 86"/>
              <p:cNvSpPr/>
              <p:nvPr/>
            </p:nvSpPr>
            <p:spPr>
              <a:xfrm>
                <a:off x="8960463" y="811414"/>
                <a:ext cx="3725759" cy="2012724"/>
              </a:xfrm>
              <a:prstGeom prst="rect">
                <a:avLst/>
              </a:prstGeom>
              <a:noFill/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CasellaDiTesto 96"/>
              <p:cNvSpPr txBox="1"/>
              <p:nvPr/>
            </p:nvSpPr>
            <p:spPr>
              <a:xfrm>
                <a:off x="12870952" y="1524758"/>
                <a:ext cx="36244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smtClean="0">
                    <a:solidFill>
                      <a:schemeClr val="bg1"/>
                    </a:solidFill>
                  </a:rPr>
                  <a:t>ACCELERAZIONE 3 ASSI</a:t>
                </a:r>
                <a:endParaRPr lang="it-IT" sz="1200" b="1" dirty="0">
                  <a:solidFill>
                    <a:schemeClr val="bg1"/>
                  </a:solidFill>
                </a:endParaRPr>
              </a:p>
              <a:p>
                <a:r>
                  <a:rPr lang="it-IT" sz="1200" b="1" dirty="0" smtClean="0">
                    <a:solidFill>
                      <a:schemeClr val="bg1"/>
                    </a:solidFill>
                  </a:rPr>
                  <a:t>INCLINAZIONE</a:t>
                </a:r>
                <a:endParaRPr lang="it-IT" sz="1200" b="1" dirty="0">
                  <a:solidFill>
                    <a:schemeClr val="bg1"/>
                  </a:solidFill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it-IT" sz="1600" b="1" dirty="0" smtClean="0">
                  <a:solidFill>
                    <a:srgbClr val="0033A0"/>
                  </a:solidFill>
                </a:endParaRPr>
              </a:p>
            </p:txBody>
          </p:sp>
        </p:grpSp>
        <p:cxnSp>
          <p:nvCxnSpPr>
            <p:cNvPr id="109" name="Connettore 1 108"/>
            <p:cNvCxnSpPr/>
            <p:nvPr/>
          </p:nvCxnSpPr>
          <p:spPr>
            <a:xfrm>
              <a:off x="385470" y="4152552"/>
              <a:ext cx="109696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641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Monitoraggio A90-A91</a:t>
            </a:r>
            <a:endParaRPr lang="it-IT" sz="54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792"/>
          <a:stretch/>
        </p:blipFill>
        <p:spPr>
          <a:xfrm>
            <a:off x="1676399" y="1637722"/>
            <a:ext cx="8100195" cy="3565699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1787847" y="3373625"/>
            <a:ext cx="599964" cy="594168"/>
            <a:chOff x="2944693" y="1557272"/>
            <a:chExt cx="599964" cy="594168"/>
          </a:xfrm>
        </p:grpSpPr>
        <p:sp>
          <p:nvSpPr>
            <p:cNvPr id="10" name="Goccia 9"/>
            <p:cNvSpPr/>
            <p:nvPr/>
          </p:nvSpPr>
          <p:spPr>
            <a:xfrm rot="8090686">
              <a:off x="2947591" y="1554374"/>
              <a:ext cx="594168" cy="599964"/>
            </a:xfrm>
            <a:prstGeom prst="teardrop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2484" y="1623703"/>
              <a:ext cx="458702" cy="501584"/>
            </a:xfrm>
            <a:prstGeom prst="rect">
              <a:avLst/>
            </a:prstGeom>
          </p:spPr>
        </p:pic>
      </p:grpSp>
      <p:sp>
        <p:nvSpPr>
          <p:cNvPr id="14" name="Rettangolo 13"/>
          <p:cNvSpPr/>
          <p:nvPr/>
        </p:nvSpPr>
        <p:spPr>
          <a:xfrm>
            <a:off x="1657233" y="1637722"/>
            <a:ext cx="8119362" cy="3565699"/>
          </a:xfrm>
          <a:prstGeom prst="rect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5" name="Gruppo 94"/>
          <p:cNvGrpSpPr/>
          <p:nvPr/>
        </p:nvGrpSpPr>
        <p:grpSpPr>
          <a:xfrm>
            <a:off x="9296429" y="3115247"/>
            <a:ext cx="599964" cy="594168"/>
            <a:chOff x="2944693" y="1557272"/>
            <a:chExt cx="599964" cy="594168"/>
          </a:xfrm>
        </p:grpSpPr>
        <p:sp>
          <p:nvSpPr>
            <p:cNvPr id="96" name="Goccia 95"/>
            <p:cNvSpPr/>
            <p:nvPr/>
          </p:nvSpPr>
          <p:spPr>
            <a:xfrm rot="8090686">
              <a:off x="2947591" y="1554374"/>
              <a:ext cx="594168" cy="599964"/>
            </a:xfrm>
            <a:prstGeom prst="teardrop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9" name="Immagine 1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2484" y="1623703"/>
              <a:ext cx="458702" cy="501584"/>
            </a:xfrm>
            <a:prstGeom prst="rect">
              <a:avLst/>
            </a:prstGeom>
          </p:spPr>
        </p:pic>
      </p:grpSp>
      <p:sp>
        <p:nvSpPr>
          <p:cNvPr id="132" name="CasellaDiTesto 131"/>
          <p:cNvSpPr txBox="1"/>
          <p:nvPr/>
        </p:nvSpPr>
        <p:spPr>
          <a:xfrm>
            <a:off x="9908665" y="3187952"/>
            <a:ext cx="155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A003A"/>
                </a:solidFill>
              </a:rPr>
              <a:t>AEROPORTO CIAMPINO</a:t>
            </a:r>
            <a:endParaRPr lang="it-IT" b="1" dirty="0">
              <a:solidFill>
                <a:srgbClr val="CA003A"/>
              </a:solidFill>
            </a:endParaRPr>
          </a:p>
        </p:txBody>
      </p:sp>
      <p:sp>
        <p:nvSpPr>
          <p:cNvPr id="133" name="CasellaDiTesto 132"/>
          <p:cNvSpPr txBox="1"/>
          <p:nvPr/>
        </p:nvSpPr>
        <p:spPr>
          <a:xfrm>
            <a:off x="106989" y="3373455"/>
            <a:ext cx="155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rgbClr val="CA003A"/>
                </a:solidFill>
              </a:rPr>
              <a:t>AEROPORTO FIUMICINO</a:t>
            </a:r>
            <a:endParaRPr lang="it-IT" b="1" dirty="0">
              <a:solidFill>
                <a:srgbClr val="CA003A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5184516" y="1635353"/>
            <a:ext cx="1838920" cy="1863910"/>
            <a:chOff x="5184516" y="1208059"/>
            <a:chExt cx="1838920" cy="1863910"/>
          </a:xfrm>
        </p:grpSpPr>
        <p:sp>
          <p:nvSpPr>
            <p:cNvPr id="135" name="Goccia 134"/>
            <p:cNvSpPr/>
            <p:nvPr/>
          </p:nvSpPr>
          <p:spPr>
            <a:xfrm rot="11080897">
              <a:off x="5184516" y="1208059"/>
              <a:ext cx="1838920" cy="1863910"/>
            </a:xfrm>
            <a:prstGeom prst="teardrop">
              <a:avLst>
                <a:gd name="adj" fmla="val 94990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911" y="1420425"/>
              <a:ext cx="1622716" cy="1533096"/>
            </a:xfrm>
            <a:prstGeom prst="ellipse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5605463" y="1420425"/>
              <a:ext cx="989103" cy="3249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3" name="Rettangolo 142"/>
            <p:cNvSpPr/>
            <p:nvPr/>
          </p:nvSpPr>
          <p:spPr>
            <a:xfrm>
              <a:off x="5422900" y="1571625"/>
              <a:ext cx="1371600" cy="1737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5445816" y="1245753"/>
              <a:ext cx="1316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INNESTO </a:t>
              </a:r>
            </a:p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A90/A91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9341983" y="1116418"/>
            <a:ext cx="1838920" cy="1863910"/>
            <a:chOff x="6176974" y="3841925"/>
            <a:chExt cx="1838920" cy="1863910"/>
          </a:xfrm>
        </p:grpSpPr>
        <p:sp>
          <p:nvSpPr>
            <p:cNvPr id="146" name="Goccia 145"/>
            <p:cNvSpPr/>
            <p:nvPr/>
          </p:nvSpPr>
          <p:spPr>
            <a:xfrm rot="11080897">
              <a:off x="6176974" y="3841925"/>
              <a:ext cx="1838920" cy="1863910"/>
            </a:xfrm>
            <a:prstGeom prst="teardrop">
              <a:avLst>
                <a:gd name="adj" fmla="val 94990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8" name="Immagine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1160" y="4053832"/>
              <a:ext cx="1589997" cy="1546833"/>
            </a:xfrm>
            <a:prstGeom prst="ellipse">
              <a:avLst/>
            </a:prstGeom>
          </p:spPr>
        </p:pic>
        <p:sp>
          <p:nvSpPr>
            <p:cNvPr id="148" name="Rettangolo 147"/>
            <p:cNvSpPr/>
            <p:nvPr/>
          </p:nvSpPr>
          <p:spPr>
            <a:xfrm>
              <a:off x="6597921" y="4035241"/>
              <a:ext cx="989103" cy="3249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Rettangolo 148"/>
            <p:cNvSpPr/>
            <p:nvPr/>
          </p:nvSpPr>
          <p:spPr>
            <a:xfrm>
              <a:off x="6415358" y="4205491"/>
              <a:ext cx="1371600" cy="1737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CasellaDiTesto 149"/>
            <p:cNvSpPr txBox="1"/>
            <p:nvPr/>
          </p:nvSpPr>
          <p:spPr>
            <a:xfrm>
              <a:off x="6470639" y="3876726"/>
              <a:ext cx="1316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SVINCOLO</a:t>
              </a:r>
            </a:p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CIAMPINO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285069" y="1773299"/>
            <a:ext cx="1863910" cy="1838920"/>
            <a:chOff x="4513861" y="3955069"/>
            <a:chExt cx="1863910" cy="1838920"/>
          </a:xfrm>
        </p:grpSpPr>
        <p:sp>
          <p:nvSpPr>
            <p:cNvPr id="152" name="Goccia 151"/>
            <p:cNvSpPr/>
            <p:nvPr/>
          </p:nvSpPr>
          <p:spPr>
            <a:xfrm rot="5573858">
              <a:off x="4526356" y="3942574"/>
              <a:ext cx="1838920" cy="1863910"/>
            </a:xfrm>
            <a:prstGeom prst="teardrop">
              <a:avLst>
                <a:gd name="adj" fmla="val 85331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8" name="Immagine 157"/>
            <p:cNvPicPr/>
            <p:nvPr/>
          </p:nvPicPr>
          <p:blipFill rotWithShape="1">
            <a:blip r:embed="rId6"/>
            <a:srcRect l="-1612" t="1329" r="21268" b="11481"/>
            <a:stretch/>
          </p:blipFill>
          <p:spPr bwMode="auto">
            <a:xfrm>
              <a:off x="4636709" y="4178841"/>
              <a:ext cx="1651617" cy="1473200"/>
            </a:xfrm>
            <a:prstGeom prst="ellipse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4" name="Rettangolo 153"/>
            <p:cNvSpPr/>
            <p:nvPr/>
          </p:nvSpPr>
          <p:spPr>
            <a:xfrm>
              <a:off x="4972941" y="4163486"/>
              <a:ext cx="989103" cy="3249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5" name="Rettangolo 154"/>
            <p:cNvSpPr/>
            <p:nvPr/>
          </p:nvSpPr>
          <p:spPr>
            <a:xfrm>
              <a:off x="4790378" y="4314686"/>
              <a:ext cx="1371600" cy="1737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6" name="CasellaDiTesto 155"/>
            <p:cNvSpPr txBox="1"/>
            <p:nvPr/>
          </p:nvSpPr>
          <p:spPr>
            <a:xfrm>
              <a:off x="4792381" y="4005689"/>
              <a:ext cx="1316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RIO</a:t>
              </a:r>
            </a:p>
            <a:p>
              <a:pPr algn="ctr"/>
              <a:r>
                <a:rPr lang="it-IT" sz="1400" b="1" dirty="0" smtClean="0">
                  <a:solidFill>
                    <a:schemeClr val="bg1"/>
                  </a:solidFill>
                </a:rPr>
                <a:t>GALERIA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2838529" y="5759188"/>
            <a:ext cx="8197637" cy="523220"/>
            <a:chOff x="2668576" y="6317008"/>
            <a:chExt cx="8197637" cy="523220"/>
          </a:xfrm>
        </p:grpSpPr>
        <p:sp>
          <p:nvSpPr>
            <p:cNvPr id="33" name="Rettangolo 32"/>
            <p:cNvSpPr/>
            <p:nvPr/>
          </p:nvSpPr>
          <p:spPr>
            <a:xfrm>
              <a:off x="2668576" y="6365903"/>
              <a:ext cx="5314671" cy="423891"/>
            </a:xfrm>
            <a:prstGeom prst="rect">
              <a:avLst/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2720435" y="6317008"/>
              <a:ext cx="8145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chemeClr val="bg1"/>
                  </a:solidFill>
                </a:rPr>
                <a:t>ATTUALMENTE IN REALIZZAZIONE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943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La S</a:t>
            </a:r>
            <a:r>
              <a:rPr lang="it-IT" sz="5400" dirty="0" smtClean="0">
                <a:solidFill>
                  <a:srgbClr val="DC002E"/>
                </a:solidFill>
              </a:rPr>
              <a:t>mart</a:t>
            </a:r>
            <a:r>
              <a:rPr lang="it-IT" sz="5400" dirty="0" smtClean="0"/>
              <a:t> Road Anas</a:t>
            </a:r>
            <a:endParaRPr lang="it-IT" sz="5400" i="1" dirty="0"/>
          </a:p>
        </p:txBody>
      </p:sp>
      <p:sp>
        <p:nvSpPr>
          <p:cNvPr id="10" name="Shape 256"/>
          <p:cNvSpPr/>
          <p:nvPr/>
        </p:nvSpPr>
        <p:spPr>
          <a:xfrm>
            <a:off x="4910303" y="3564424"/>
            <a:ext cx="6058702" cy="455021"/>
          </a:xfrm>
          <a:prstGeom prst="roundRect">
            <a:avLst>
              <a:gd name="adj" fmla="val 9894"/>
            </a:avLst>
          </a:prstGeom>
          <a:solidFill>
            <a:srgbClr val="CA003A"/>
          </a:solidFill>
          <a:ln w="12700" cap="flat">
            <a:noFill/>
            <a:miter lim="400000"/>
          </a:ln>
          <a:effectLst/>
        </p:spPr>
        <p:txBody>
          <a:bodyPr lIns="45718" tIns="45718" rIns="45718" bIns="45718" anchor="ctr"/>
          <a:lstStyle/>
          <a:p>
            <a:pPr algn="ctr">
              <a:lnSpc>
                <a:spcPct val="120000"/>
              </a:lnSpc>
              <a:spcBef>
                <a:spcPts val="933"/>
              </a:spcBef>
              <a:defRPr sz="1200">
                <a:solidFill>
                  <a:srgbClr val="FEF011"/>
                </a:solidFill>
                <a:uFill>
                  <a:solidFill>
                    <a:srgbClr val="88888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it-IT" sz="1600" dirty="0">
              <a:solidFill>
                <a:srgbClr val="FEF011"/>
              </a:solidFill>
              <a:uFill>
                <a:solidFill>
                  <a:srgbClr val="888888"/>
                </a:solidFill>
              </a:u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978484" y="4346976"/>
            <a:ext cx="3922339" cy="1397083"/>
            <a:chOff x="2020469" y="976093"/>
            <a:chExt cx="1494874" cy="353129"/>
          </a:xfrm>
        </p:grpSpPr>
        <p:sp>
          <p:nvSpPr>
            <p:cNvPr id="12" name="Shape 256"/>
            <p:cNvSpPr/>
            <p:nvPr/>
          </p:nvSpPr>
          <p:spPr>
            <a:xfrm>
              <a:off x="2020469" y="977896"/>
              <a:ext cx="1494874" cy="347503"/>
            </a:xfrm>
            <a:prstGeom prst="roundRect">
              <a:avLst>
                <a:gd name="adj" fmla="val 9894"/>
              </a:avLst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lIns="45718" tIns="45718" rIns="45718" bIns="45718" anchor="ctr"/>
            <a:lstStyle/>
            <a:p>
              <a:pPr algn="ctr">
                <a:lnSpc>
                  <a:spcPct val="120000"/>
                </a:lnSpc>
                <a:spcBef>
                  <a:spcPts val="933"/>
                </a:spcBef>
              </a:pPr>
              <a:endParaRPr lang="it-IT" sz="1100" dirty="0">
                <a:solidFill>
                  <a:srgbClr val="FEF011"/>
                </a:solidFill>
                <a:uFill>
                  <a:solidFill>
                    <a:srgbClr val="888888"/>
                  </a:solidFill>
                </a:u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2071091" y="976093"/>
              <a:ext cx="1393629" cy="353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 anchor="ctr"/>
            <a:lstStyle>
              <a:defPPr>
                <a:defRPr lang="it-IT"/>
              </a:defPPr>
              <a:lvl1pPr algn="ctr">
                <a:lnSpc>
                  <a:spcPct val="120000"/>
                </a:lnSpc>
                <a:spcBef>
                  <a:spcPts val="933"/>
                </a:spcBef>
                <a:defRPr sz="1200">
                  <a:solidFill>
                    <a:srgbClr val="FEF011"/>
                  </a:solidFill>
                  <a:uFill>
                    <a:solidFill>
                      <a:srgbClr val="888888"/>
                    </a:solidFill>
                  </a:uFill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2600"/>
                </a:lnSpc>
              </a:pPr>
              <a:r>
                <a:rPr lang="it-IT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A2 – GRA </a:t>
              </a:r>
              <a:r>
                <a:rPr lang="it-IT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 A91 </a:t>
              </a:r>
              <a:r>
                <a:rPr lang="it-IT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 A19 – </a:t>
              </a:r>
              <a:r>
                <a:rPr lang="it-IT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E45/E55 – RA </a:t>
              </a:r>
              <a:r>
                <a:rPr lang="it-IT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 – </a:t>
              </a:r>
              <a:r>
                <a:rPr lang="it-IT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SS51</a:t>
              </a:r>
              <a:endPara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5762894" y="1915430"/>
            <a:ext cx="1451173" cy="1266363"/>
            <a:chOff x="9196335" y="3764035"/>
            <a:chExt cx="1310360" cy="1185661"/>
          </a:xfrm>
        </p:grpSpPr>
        <p:grpSp>
          <p:nvGrpSpPr>
            <p:cNvPr id="15" name="Group 486"/>
            <p:cNvGrpSpPr/>
            <p:nvPr/>
          </p:nvGrpSpPr>
          <p:grpSpPr>
            <a:xfrm>
              <a:off x="9262276" y="3764035"/>
              <a:ext cx="1178480" cy="1185661"/>
              <a:chOff x="127339" y="127347"/>
              <a:chExt cx="1018430" cy="1024637"/>
            </a:xfrm>
          </p:grpSpPr>
          <p:sp>
            <p:nvSpPr>
              <p:cNvPr id="17" name="Shape 484"/>
              <p:cNvSpPr/>
              <p:nvPr/>
            </p:nvSpPr>
            <p:spPr>
              <a:xfrm rot="4372693">
                <a:off x="127365" y="127323"/>
                <a:ext cx="1018379" cy="101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DD33"/>
              </a:solidFill>
              <a:ln w="12700" cap="flat">
                <a:solidFill>
                  <a:srgbClr val="DC002E"/>
                </a:solidFill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8" name="Shape 485"/>
              <p:cNvSpPr/>
              <p:nvPr/>
            </p:nvSpPr>
            <p:spPr>
              <a:xfrm rot="4372693">
                <a:off x="127364" y="133581"/>
                <a:ext cx="1018378" cy="101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A6A6A6"/>
              </a:solidFill>
              <a:ln w="76200" cap="flat" cmpd="sng">
                <a:solidFill>
                  <a:srgbClr val="DC002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6" name="CasellaDiTesto 15"/>
            <p:cNvSpPr txBox="1"/>
            <p:nvPr/>
          </p:nvSpPr>
          <p:spPr>
            <a:xfrm>
              <a:off x="9196335" y="4002505"/>
              <a:ext cx="1310360" cy="796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sz="2800" b="1" dirty="0">
                  <a:solidFill>
                    <a:schemeClr val="bg1"/>
                  </a:solidFill>
                </a:rPr>
                <a:t>~</a:t>
              </a:r>
            </a:p>
            <a:p>
              <a:pPr algn="ctr">
                <a:lnSpc>
                  <a:spcPts val="1800"/>
                </a:lnSpc>
              </a:pPr>
              <a:r>
                <a:rPr lang="it-IT" sz="3200" b="1" dirty="0">
                  <a:solidFill>
                    <a:schemeClr val="bg1"/>
                  </a:solidFill>
                </a:rPr>
                <a:t>3000</a:t>
              </a:r>
            </a:p>
            <a:p>
              <a:pPr algn="ctr">
                <a:lnSpc>
                  <a:spcPts val="2200"/>
                </a:lnSpc>
              </a:pPr>
              <a:r>
                <a:rPr lang="it-IT" sz="2400" b="1" dirty="0">
                  <a:solidFill>
                    <a:schemeClr val="bg1"/>
                  </a:solidFill>
                </a:rPr>
                <a:t>km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8206991" y="1904371"/>
            <a:ext cx="1451173" cy="1272701"/>
            <a:chOff x="9193977" y="3764035"/>
            <a:chExt cx="1310359" cy="1185661"/>
          </a:xfrm>
        </p:grpSpPr>
        <p:grpSp>
          <p:nvGrpSpPr>
            <p:cNvPr id="20" name="Group 486"/>
            <p:cNvGrpSpPr/>
            <p:nvPr/>
          </p:nvGrpSpPr>
          <p:grpSpPr>
            <a:xfrm>
              <a:off x="9262273" y="3764035"/>
              <a:ext cx="1178481" cy="1185661"/>
              <a:chOff x="127336" y="127347"/>
              <a:chExt cx="1018431" cy="1024637"/>
            </a:xfrm>
          </p:grpSpPr>
          <p:sp>
            <p:nvSpPr>
              <p:cNvPr id="22" name="Shape 484"/>
              <p:cNvSpPr/>
              <p:nvPr/>
            </p:nvSpPr>
            <p:spPr>
              <a:xfrm rot="4372693">
                <a:off x="127361" y="127322"/>
                <a:ext cx="1018378" cy="101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" name="Shape 485"/>
              <p:cNvSpPr/>
              <p:nvPr/>
            </p:nvSpPr>
            <p:spPr>
              <a:xfrm rot="4372693">
                <a:off x="127364" y="133581"/>
                <a:ext cx="1018378" cy="101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DC002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9193977" y="4022986"/>
              <a:ext cx="1310359" cy="796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sz="2800" b="1" dirty="0">
                  <a:solidFill>
                    <a:schemeClr val="bg1"/>
                  </a:solidFill>
                </a:rPr>
                <a:t>~</a:t>
              </a:r>
            </a:p>
            <a:p>
              <a:pPr algn="ctr">
                <a:lnSpc>
                  <a:spcPts val="1800"/>
                </a:lnSpc>
              </a:pPr>
              <a:r>
                <a:rPr lang="it-IT" sz="3200" b="1" dirty="0" smtClean="0">
                  <a:solidFill>
                    <a:schemeClr val="bg1"/>
                  </a:solidFill>
                </a:rPr>
                <a:t>250</a:t>
              </a:r>
              <a:endParaRPr lang="it-IT" sz="32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it-IT" sz="2400" b="1" dirty="0" smtClean="0">
                  <a:solidFill>
                    <a:schemeClr val="bg1"/>
                  </a:solidFill>
                </a:rPr>
                <a:t>ML€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" y="1133457"/>
            <a:ext cx="3915246" cy="48812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ttangolo 24"/>
          <p:cNvSpPr/>
          <p:nvPr/>
        </p:nvSpPr>
        <p:spPr>
          <a:xfrm>
            <a:off x="3109013" y="1277521"/>
            <a:ext cx="9363375" cy="3411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lnSpc>
                <a:spcPts val="1700"/>
              </a:lnSpc>
            </a:pPr>
            <a:r>
              <a:rPr lang="it-IT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Anas ha lanciato il programma </a:t>
            </a:r>
            <a:r>
              <a:rPr lang="it-IT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ROAD</a:t>
            </a:r>
            <a:r>
              <a:rPr lang="it-IT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413615" y="3683466"/>
            <a:ext cx="4593566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ts val="1700"/>
              </a:lnSpc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Che interessa gli </a:t>
            </a:r>
            <a:r>
              <a:rPr lang="it-IT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itinerari strategici</a:t>
            </a: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453541" y="1133458"/>
            <a:ext cx="3915247" cy="4881234"/>
          </a:xfrm>
          <a:prstGeom prst="rect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489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uppo 116"/>
          <p:cNvGrpSpPr/>
          <p:nvPr/>
        </p:nvGrpSpPr>
        <p:grpSpPr>
          <a:xfrm>
            <a:off x="5779907" y="4936070"/>
            <a:ext cx="6130184" cy="1578041"/>
            <a:chOff x="456368" y="2738856"/>
            <a:chExt cx="6130184" cy="1578041"/>
          </a:xfrm>
        </p:grpSpPr>
        <p:grpSp>
          <p:nvGrpSpPr>
            <p:cNvPr id="118" name="Gruppo 117"/>
            <p:cNvGrpSpPr/>
            <p:nvPr/>
          </p:nvGrpSpPr>
          <p:grpSpPr>
            <a:xfrm>
              <a:off x="456368" y="2744748"/>
              <a:ext cx="5323539" cy="1572149"/>
              <a:chOff x="3674691" y="940764"/>
              <a:chExt cx="7325216" cy="1572149"/>
            </a:xfrm>
          </p:grpSpPr>
          <p:sp>
            <p:nvSpPr>
              <p:cNvPr id="121" name="Rettangolo 120"/>
              <p:cNvSpPr/>
              <p:nvPr/>
            </p:nvSpPr>
            <p:spPr>
              <a:xfrm>
                <a:off x="3674691" y="1220623"/>
                <a:ext cx="7325216" cy="1292290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" name="Rettangolo 121"/>
              <p:cNvSpPr/>
              <p:nvPr/>
            </p:nvSpPr>
            <p:spPr>
              <a:xfrm>
                <a:off x="3674691" y="940764"/>
                <a:ext cx="7325216" cy="567004"/>
              </a:xfrm>
              <a:prstGeom prst="rect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9" name="CasellaDiTesto 118"/>
            <p:cNvSpPr txBox="1"/>
            <p:nvPr/>
          </p:nvSpPr>
          <p:spPr>
            <a:xfrm>
              <a:off x="475872" y="2738856"/>
              <a:ext cx="46857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</a:rPr>
                <a:t>Monitoraggio</a:t>
              </a:r>
            </a:p>
          </p:txBody>
        </p:sp>
        <p:sp>
          <p:nvSpPr>
            <p:cNvPr id="120" name="Rettangolo 119"/>
            <p:cNvSpPr/>
            <p:nvPr/>
          </p:nvSpPr>
          <p:spPr>
            <a:xfrm>
              <a:off x="490552" y="3335272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GESTIONE E CONTROLLO IN TEMPO REALE</a:t>
              </a:r>
            </a:p>
            <a:p>
              <a:r>
                <a:rPr lang="it-IT" b="1" dirty="0" smtClean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DELLE </a:t>
              </a:r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INFRASTRUTTURE E DELLA STRADA </a:t>
              </a:r>
            </a:p>
            <a:p>
              <a:endParaRPr lang="it-IT" b="1" dirty="0">
                <a:solidFill>
                  <a:schemeClr val="bg1"/>
                </a:solidFill>
                <a:ea typeface="Open Sans Light" charset="0"/>
                <a:cs typeface="Open Sans Light" charset="0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S</a:t>
            </a:r>
            <a:r>
              <a:rPr lang="it-IT" sz="5400" dirty="0" smtClean="0">
                <a:solidFill>
                  <a:srgbClr val="DC002E"/>
                </a:solidFill>
              </a:rPr>
              <a:t>mart</a:t>
            </a:r>
            <a:r>
              <a:rPr lang="it-IT" sz="5400" dirty="0" smtClean="0"/>
              <a:t> Road</a:t>
            </a:r>
            <a:endParaRPr lang="it-IT" sz="5400" i="1" dirty="0"/>
          </a:p>
        </p:txBody>
      </p:sp>
      <p:sp>
        <p:nvSpPr>
          <p:cNvPr id="93" name="Rectangle 135">
            <a:extLst>
              <a:ext uri="{FF2B5EF4-FFF2-40B4-BE49-F238E27FC236}">
                <a16:creationId xmlns="" xmlns:a16="http://schemas.microsoft.com/office/drawing/2014/main" id="{0E0C23F9-89F6-4B66-B033-2F47EB294A92}"/>
              </a:ext>
            </a:extLst>
          </p:cNvPr>
          <p:cNvSpPr/>
          <p:nvPr/>
        </p:nvSpPr>
        <p:spPr bwMode="auto">
          <a:xfrm>
            <a:off x="325118" y="2213944"/>
            <a:ext cx="3460668" cy="5659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240000" bIns="9600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Mission ANAS:</a:t>
            </a:r>
          </a:p>
        </p:txBody>
      </p:sp>
      <p:sp>
        <p:nvSpPr>
          <p:cNvPr id="94" name="Rectangle 135">
            <a:extLst>
              <a:ext uri="{FF2B5EF4-FFF2-40B4-BE49-F238E27FC236}">
                <a16:creationId xmlns="" xmlns:a16="http://schemas.microsoft.com/office/drawing/2014/main" id="{0E0C23F9-89F6-4B66-B033-2F47EB294A92}"/>
              </a:ext>
            </a:extLst>
          </p:cNvPr>
          <p:cNvSpPr/>
          <p:nvPr/>
        </p:nvSpPr>
        <p:spPr bwMode="auto">
          <a:xfrm>
            <a:off x="325117" y="905960"/>
            <a:ext cx="10815127" cy="5659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96000" rIns="240000" bIns="9600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D.M. 28/02/2018: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3674691" y="940764"/>
            <a:ext cx="7325216" cy="1572149"/>
            <a:chOff x="3674691" y="940764"/>
            <a:chExt cx="7325216" cy="1572149"/>
          </a:xfrm>
        </p:grpSpPr>
        <p:sp>
          <p:nvSpPr>
            <p:cNvPr id="99" name="Rettangolo 98"/>
            <p:cNvSpPr/>
            <p:nvPr/>
          </p:nvSpPr>
          <p:spPr>
            <a:xfrm>
              <a:off x="3674691" y="1220623"/>
              <a:ext cx="7325216" cy="1292290"/>
            </a:xfrm>
            <a:prstGeom prst="rect">
              <a:avLst/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Rettangolo 96"/>
            <p:cNvSpPr/>
            <p:nvPr/>
          </p:nvSpPr>
          <p:spPr>
            <a:xfrm>
              <a:off x="3674691" y="940764"/>
              <a:ext cx="7325216" cy="567004"/>
            </a:xfrm>
            <a:prstGeom prst="rect">
              <a:avLst/>
            </a:prstGeom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8" name="CasellaDiTesto 97"/>
          <p:cNvSpPr txBox="1"/>
          <p:nvPr/>
        </p:nvSpPr>
        <p:spPr>
          <a:xfrm>
            <a:off x="3746162" y="937624"/>
            <a:ext cx="5876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</a:rPr>
              <a:t>Decreto Smart Road</a:t>
            </a:r>
          </a:p>
        </p:txBody>
      </p:sp>
      <p:sp>
        <p:nvSpPr>
          <p:cNvPr id="9" name="Rettangolo 8"/>
          <p:cNvSpPr/>
          <p:nvPr/>
        </p:nvSpPr>
        <p:spPr>
          <a:xfrm>
            <a:off x="3751054" y="1542355"/>
            <a:ext cx="7127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ea typeface="Open Sans Light" charset="0"/>
                <a:cs typeface="Open Sans Light" charset="0"/>
              </a:rPr>
              <a:t>Modalità attuative e strumenti operativi della sperimentazione su strada degli innovativi </a:t>
            </a:r>
            <a:r>
              <a:rPr lang="it-IT" b="1" dirty="0">
                <a:solidFill>
                  <a:schemeClr val="bg1"/>
                </a:solidFill>
                <a:ea typeface="Open Sans Light" charset="0"/>
                <a:cs typeface="Open Sans Light" charset="0"/>
              </a:rPr>
              <a:t>sistemi di assistenza alla guida</a:t>
            </a:r>
            <a:r>
              <a:rPr lang="it-IT" dirty="0">
                <a:solidFill>
                  <a:schemeClr val="bg1"/>
                </a:solidFill>
                <a:ea typeface="Open Sans Light" charset="0"/>
                <a:cs typeface="Open Sans Light" charset="0"/>
              </a:rPr>
              <a:t> sulle nuove infrastrutture connesse, fino alla </a:t>
            </a:r>
            <a:r>
              <a:rPr lang="it-IT" b="1" dirty="0">
                <a:solidFill>
                  <a:schemeClr val="bg1"/>
                </a:solidFill>
                <a:ea typeface="Open Sans Light" charset="0"/>
                <a:cs typeface="Open Sans Light" charset="0"/>
              </a:rPr>
              <a:t>guida autonoma</a:t>
            </a:r>
            <a:r>
              <a:rPr lang="it-IT" dirty="0">
                <a:solidFill>
                  <a:schemeClr val="bg1"/>
                </a:solidFill>
                <a:ea typeface="Open Sans Light" charset="0"/>
                <a:cs typeface="Open Sans Light" charset="0"/>
              </a:rPr>
              <a:t>.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456368" y="2738856"/>
            <a:ext cx="6130184" cy="1578041"/>
            <a:chOff x="456368" y="2738856"/>
            <a:chExt cx="6130184" cy="1578041"/>
          </a:xfrm>
        </p:grpSpPr>
        <p:grpSp>
          <p:nvGrpSpPr>
            <p:cNvPr id="100" name="Gruppo 99"/>
            <p:cNvGrpSpPr/>
            <p:nvPr/>
          </p:nvGrpSpPr>
          <p:grpSpPr>
            <a:xfrm>
              <a:off x="456368" y="2744748"/>
              <a:ext cx="5323539" cy="1572149"/>
              <a:chOff x="3674691" y="940764"/>
              <a:chExt cx="7325216" cy="1572149"/>
            </a:xfrm>
          </p:grpSpPr>
          <p:sp>
            <p:nvSpPr>
              <p:cNvPr id="101" name="Rettangolo 100"/>
              <p:cNvSpPr/>
              <p:nvPr/>
            </p:nvSpPr>
            <p:spPr>
              <a:xfrm>
                <a:off x="3674691" y="1220623"/>
                <a:ext cx="7325216" cy="1292290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2" name="Rettangolo 101"/>
              <p:cNvSpPr/>
              <p:nvPr/>
            </p:nvSpPr>
            <p:spPr>
              <a:xfrm>
                <a:off x="3674691" y="940764"/>
                <a:ext cx="7325216" cy="567004"/>
              </a:xfrm>
              <a:prstGeom prst="rect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3" name="CasellaDiTesto 102"/>
            <p:cNvSpPr txBox="1"/>
            <p:nvPr/>
          </p:nvSpPr>
          <p:spPr>
            <a:xfrm>
              <a:off x="475872" y="2738856"/>
              <a:ext cx="46857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</a:rPr>
                <a:t>Incremento della sicurezza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90552" y="3335272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INFORMAZIONE AGLI UTENTI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PREVENZIONE COMPORTAMENTI SCORRETTI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SICUREZZA PREVENTIVA COOPERATIVA</a:t>
              </a:r>
            </a:p>
          </p:txBody>
        </p:sp>
      </p:grpSp>
      <p:grpSp>
        <p:nvGrpSpPr>
          <p:cNvPr id="105" name="Gruppo 104"/>
          <p:cNvGrpSpPr/>
          <p:nvPr/>
        </p:nvGrpSpPr>
        <p:grpSpPr>
          <a:xfrm>
            <a:off x="5779907" y="3332814"/>
            <a:ext cx="6130184" cy="1796745"/>
            <a:chOff x="456368" y="2738856"/>
            <a:chExt cx="6130184" cy="1796745"/>
          </a:xfrm>
        </p:grpSpPr>
        <p:grpSp>
          <p:nvGrpSpPr>
            <p:cNvPr id="106" name="Gruppo 105"/>
            <p:cNvGrpSpPr/>
            <p:nvPr/>
          </p:nvGrpSpPr>
          <p:grpSpPr>
            <a:xfrm>
              <a:off x="456368" y="2744748"/>
              <a:ext cx="5323539" cy="1572149"/>
              <a:chOff x="3674691" y="940764"/>
              <a:chExt cx="7325216" cy="1572149"/>
            </a:xfrm>
          </p:grpSpPr>
          <p:sp>
            <p:nvSpPr>
              <p:cNvPr id="109" name="Rettangolo 108"/>
              <p:cNvSpPr/>
              <p:nvPr/>
            </p:nvSpPr>
            <p:spPr>
              <a:xfrm>
                <a:off x="3674691" y="1220623"/>
                <a:ext cx="7325216" cy="1292290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" name="Rettangolo 109"/>
              <p:cNvSpPr/>
              <p:nvPr/>
            </p:nvSpPr>
            <p:spPr>
              <a:xfrm>
                <a:off x="3674691" y="940764"/>
                <a:ext cx="7325216" cy="567004"/>
              </a:xfrm>
              <a:prstGeom prst="rect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7" name="CasellaDiTesto 106"/>
            <p:cNvSpPr txBox="1"/>
            <p:nvPr/>
          </p:nvSpPr>
          <p:spPr>
            <a:xfrm>
              <a:off x="475872" y="2738856"/>
              <a:ext cx="46857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</a:rPr>
                <a:t>Controllo del traffico</a:t>
              </a:r>
            </a:p>
          </p:txBody>
        </p:sp>
        <p:sp>
          <p:nvSpPr>
            <p:cNvPr id="108" name="Rettangolo 107"/>
            <p:cNvSpPr/>
            <p:nvPr/>
          </p:nvSpPr>
          <p:spPr>
            <a:xfrm>
              <a:off x="490552" y="3335272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RILEVAZIONE </a:t>
              </a:r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E PREVISIONE DEL TRAFFICO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PRESCRIZIONI SULLA CIRCOLAZIONE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GESTIONE SEGNALETICA DINAMICA</a:t>
              </a:r>
            </a:p>
            <a:p>
              <a:endParaRPr lang="it-IT" b="1" dirty="0">
                <a:solidFill>
                  <a:schemeClr val="bg1"/>
                </a:solidFill>
                <a:ea typeface="Open Sans Light" charset="0"/>
                <a:cs typeface="Open Sans Light" charset="0"/>
              </a:endParaRPr>
            </a:p>
          </p:txBody>
        </p:sp>
      </p:grpSp>
      <p:grpSp>
        <p:nvGrpSpPr>
          <p:cNvPr id="111" name="Gruppo 110"/>
          <p:cNvGrpSpPr/>
          <p:nvPr/>
        </p:nvGrpSpPr>
        <p:grpSpPr>
          <a:xfrm>
            <a:off x="456368" y="4323147"/>
            <a:ext cx="6130184" cy="1796745"/>
            <a:chOff x="456368" y="2738856"/>
            <a:chExt cx="6130184" cy="1796745"/>
          </a:xfrm>
        </p:grpSpPr>
        <p:grpSp>
          <p:nvGrpSpPr>
            <p:cNvPr id="112" name="Gruppo 111"/>
            <p:cNvGrpSpPr/>
            <p:nvPr/>
          </p:nvGrpSpPr>
          <p:grpSpPr>
            <a:xfrm>
              <a:off x="456368" y="2744748"/>
              <a:ext cx="5323539" cy="1572149"/>
              <a:chOff x="3674691" y="940764"/>
              <a:chExt cx="7325216" cy="1572149"/>
            </a:xfrm>
          </p:grpSpPr>
          <p:sp>
            <p:nvSpPr>
              <p:cNvPr id="115" name="Rettangolo 114"/>
              <p:cNvSpPr/>
              <p:nvPr/>
            </p:nvSpPr>
            <p:spPr>
              <a:xfrm>
                <a:off x="3674691" y="1220623"/>
                <a:ext cx="7325216" cy="1292290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" name="Rettangolo 115"/>
              <p:cNvSpPr/>
              <p:nvPr/>
            </p:nvSpPr>
            <p:spPr>
              <a:xfrm>
                <a:off x="3674691" y="940764"/>
                <a:ext cx="7325216" cy="567004"/>
              </a:xfrm>
              <a:prstGeom prst="rect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3" name="CasellaDiTesto 112"/>
            <p:cNvSpPr txBox="1"/>
            <p:nvPr/>
          </p:nvSpPr>
          <p:spPr>
            <a:xfrm>
              <a:off x="475872" y="2738856"/>
              <a:ext cx="46857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>
                  <a:solidFill>
                    <a:schemeClr val="bg1"/>
                  </a:solidFill>
                </a:rPr>
                <a:t>Gestione della mobilità</a:t>
              </a:r>
            </a:p>
          </p:txBody>
        </p:sp>
        <p:sp>
          <p:nvSpPr>
            <p:cNvPr id="114" name="Rettangolo 113"/>
            <p:cNvSpPr/>
            <p:nvPr/>
          </p:nvSpPr>
          <p:spPr>
            <a:xfrm>
              <a:off x="490552" y="3335272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GESTIONE </a:t>
              </a:r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DELLA DOMANDA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GESTIONE DELLE INFRASTRUTTURE </a:t>
              </a:r>
            </a:p>
            <a:p>
              <a:r>
                <a:rPr lang="it-IT" b="1" dirty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GESTIONE DEGLI EVENTI </a:t>
              </a:r>
              <a:r>
                <a:rPr lang="it-IT" b="1" dirty="0" smtClean="0">
                  <a:solidFill>
                    <a:schemeClr val="bg1"/>
                  </a:solidFill>
                  <a:ea typeface="Open Sans Light" charset="0"/>
                  <a:cs typeface="Open Sans Light" charset="0"/>
                </a:rPr>
                <a:t>SPECIALI</a:t>
              </a:r>
            </a:p>
            <a:p>
              <a:endParaRPr lang="it-IT" b="1" dirty="0">
                <a:solidFill>
                  <a:schemeClr val="bg1"/>
                </a:solidFill>
                <a:ea typeface="Open Sans Light" charset="0"/>
                <a:cs typeface="Open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320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La S</a:t>
            </a:r>
            <a:r>
              <a:rPr lang="it-IT" sz="5400" dirty="0" smtClean="0">
                <a:solidFill>
                  <a:srgbClr val="DC002E"/>
                </a:solidFill>
              </a:rPr>
              <a:t>mart</a:t>
            </a:r>
            <a:r>
              <a:rPr lang="it-IT" sz="5400" dirty="0" smtClean="0"/>
              <a:t> Road Anas</a:t>
            </a:r>
            <a:endParaRPr lang="it-IT" sz="5400" i="1" dirty="0"/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03" y="1258361"/>
            <a:ext cx="7044008" cy="47224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6" name="Segnaposto testo 3"/>
          <p:cNvSpPr txBox="1">
            <a:spLocks/>
          </p:cNvSpPr>
          <p:nvPr/>
        </p:nvSpPr>
        <p:spPr>
          <a:xfrm>
            <a:off x="312727" y="1154566"/>
            <a:ext cx="4153097" cy="504968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A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A0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33A0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3A0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3A0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Progettata come struttura </a:t>
            </a:r>
            <a:r>
              <a:rPr lang="it-IT" b="1" dirty="0">
                <a:solidFill>
                  <a:schemeClr val="tx1"/>
                </a:solidFill>
              </a:rPr>
              <a:t>modulare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b="1" dirty="0">
                <a:solidFill>
                  <a:schemeClr val="tx1"/>
                </a:solidFill>
              </a:rPr>
              <a:t>indipendente</a:t>
            </a:r>
            <a:r>
              <a:rPr lang="it-IT" dirty="0">
                <a:solidFill>
                  <a:schemeClr val="tx1"/>
                </a:solidFill>
              </a:rPr>
              <a:t> e </a:t>
            </a:r>
            <a:r>
              <a:rPr lang="it-IT" b="1" dirty="0">
                <a:solidFill>
                  <a:schemeClr val="tx1"/>
                </a:solidFill>
              </a:rPr>
              <a:t>autonoma</a:t>
            </a:r>
            <a:r>
              <a:rPr lang="it-IT" dirty="0">
                <a:solidFill>
                  <a:schemeClr val="tx1"/>
                </a:solidFill>
              </a:rPr>
              <a:t>, avente una lunghezza circa 30 </a:t>
            </a:r>
            <a:r>
              <a:rPr lang="it-IT" dirty="0" smtClean="0">
                <a:solidFill>
                  <a:schemeClr val="tx1"/>
                </a:solidFill>
              </a:rPr>
              <a:t>km.</a:t>
            </a: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Servita da </a:t>
            </a:r>
            <a:r>
              <a:rPr lang="it-IT" b="1" dirty="0">
                <a:solidFill>
                  <a:schemeClr val="tx1"/>
                </a:solidFill>
              </a:rPr>
              <a:t>Green </a:t>
            </a:r>
            <a:r>
              <a:rPr lang="it-IT" b="1" dirty="0" smtClean="0">
                <a:solidFill>
                  <a:schemeClr val="tx1"/>
                </a:solidFill>
              </a:rPr>
              <a:t>Island.</a:t>
            </a:r>
            <a:endParaRPr lang="it-IT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Implementa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piattaforme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abilitanti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sugli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elementi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principali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endParaRPr lang="en-US" sz="267" dirty="0">
              <a:solidFill>
                <a:schemeClr val="tx1"/>
              </a:solidFill>
            </a:endParaRP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Sistema di comunicazione</a:t>
            </a: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Sistema energia</a:t>
            </a: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Corsia dinamica</a:t>
            </a: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Metodologia Smart Tunnel</a:t>
            </a: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Internet of </a:t>
            </a:r>
            <a:r>
              <a:rPr lang="it-IT" sz="2133" b="1" dirty="0" err="1">
                <a:solidFill>
                  <a:schemeClr val="tx1"/>
                </a:solidFill>
              </a:rPr>
              <a:t>Things</a:t>
            </a:r>
            <a:r>
              <a:rPr lang="it-IT" sz="2133" b="1" dirty="0">
                <a:solidFill>
                  <a:schemeClr val="tx1"/>
                </a:solidFill>
              </a:rPr>
              <a:t> (</a:t>
            </a:r>
            <a:r>
              <a:rPr lang="it-IT" sz="2133" b="1" dirty="0" err="1">
                <a:solidFill>
                  <a:schemeClr val="tx1"/>
                </a:solidFill>
              </a:rPr>
              <a:t>IoT</a:t>
            </a:r>
            <a:r>
              <a:rPr lang="it-IT" sz="2133" b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800"/>
              </a:spcBef>
              <a:buClr>
                <a:srgbClr val="DC002E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tx1"/>
                </a:solidFill>
              </a:rPr>
              <a:t> Open data e Big data</a:t>
            </a:r>
          </a:p>
        </p:txBody>
      </p:sp>
      <p:sp>
        <p:nvSpPr>
          <p:cNvPr id="9" name="Rettangolo 8"/>
          <p:cNvSpPr/>
          <p:nvPr/>
        </p:nvSpPr>
        <p:spPr>
          <a:xfrm>
            <a:off x="4371818" y="1258361"/>
            <a:ext cx="7048955" cy="4722448"/>
          </a:xfrm>
          <a:prstGeom prst="rect">
            <a:avLst/>
          </a:prstGeom>
          <a:noFill/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10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po 68"/>
          <p:cNvGrpSpPr/>
          <p:nvPr/>
        </p:nvGrpSpPr>
        <p:grpSpPr>
          <a:xfrm>
            <a:off x="6006559" y="3416185"/>
            <a:ext cx="5331279" cy="1180245"/>
            <a:chOff x="429944" y="3802054"/>
            <a:chExt cx="5331279" cy="1180245"/>
          </a:xfrm>
        </p:grpSpPr>
        <p:sp>
          <p:nvSpPr>
            <p:cNvPr id="70" name="Rettangolo 69"/>
            <p:cNvSpPr/>
            <p:nvPr/>
          </p:nvSpPr>
          <p:spPr>
            <a:xfrm>
              <a:off x="430398" y="3817971"/>
              <a:ext cx="5330825" cy="1149490"/>
            </a:xfrm>
            <a:prstGeom prst="rect">
              <a:avLst/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4082398" y="4116376"/>
              <a:ext cx="1538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RICARICHE ELETTRICHE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1283802" y="4008362"/>
              <a:ext cx="18645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GENERAZIONE ENERGIA DA FONTI RINNOVABILI</a:t>
              </a:r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429944" y="3802054"/>
              <a:ext cx="788317" cy="1165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3107811" y="3816543"/>
              <a:ext cx="788317" cy="1165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8" name="Rettangolo 47"/>
          <p:cNvSpPr/>
          <p:nvPr/>
        </p:nvSpPr>
        <p:spPr>
          <a:xfrm>
            <a:off x="441110" y="1220623"/>
            <a:ext cx="10938090" cy="186749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La S</a:t>
            </a:r>
            <a:r>
              <a:rPr lang="it-IT" sz="5400" dirty="0" smtClean="0">
                <a:solidFill>
                  <a:srgbClr val="DC002E"/>
                </a:solidFill>
              </a:rPr>
              <a:t>mart</a:t>
            </a:r>
            <a:r>
              <a:rPr lang="it-IT" sz="5400" dirty="0" smtClean="0"/>
              <a:t> Road Anas</a:t>
            </a:r>
            <a:endParaRPr lang="it-IT" sz="54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264743" y="2171069"/>
            <a:ext cx="277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SORVEGLIANZA E MONITORAGGIO DELLA STRADA CON SISTEMI IOT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50633" y="1397389"/>
            <a:ext cx="366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LTE-v SISTEMI DI DIALOGO 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TRA VEICOLI E STRADA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19624" y="3120211"/>
            <a:ext cx="541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DC002E"/>
                </a:solidFill>
              </a:rPr>
              <a:t>ENERGIA E FIBRA OTTICA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19624" y="919097"/>
            <a:ext cx="541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DC002E"/>
                </a:solidFill>
              </a:rPr>
              <a:t>TECNOLOGIE SMART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5917170" y="3124711"/>
            <a:ext cx="541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DC002E"/>
                </a:solidFill>
              </a:rPr>
              <a:t>GREEN ISLAND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328170" y="4566749"/>
            <a:ext cx="541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DC002E"/>
                </a:solidFill>
              </a:rPr>
              <a:t>SERVIZI E PIATTAFORME</a:t>
            </a:r>
          </a:p>
        </p:txBody>
      </p:sp>
      <p:grpSp>
        <p:nvGrpSpPr>
          <p:cNvPr id="60" name="Gruppo 59"/>
          <p:cNvGrpSpPr/>
          <p:nvPr/>
        </p:nvGrpSpPr>
        <p:grpSpPr>
          <a:xfrm>
            <a:off x="4240623" y="1208559"/>
            <a:ext cx="3365531" cy="1856422"/>
            <a:chOff x="4924296" y="1447846"/>
            <a:chExt cx="3365531" cy="1856422"/>
          </a:xfrm>
        </p:grpSpPr>
        <p:sp>
          <p:nvSpPr>
            <p:cNvPr id="7" name="CasellaDiTesto 6"/>
            <p:cNvSpPr txBox="1"/>
            <p:nvPr/>
          </p:nvSpPr>
          <p:spPr>
            <a:xfrm>
              <a:off x="5696866" y="1566496"/>
              <a:ext cx="2592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HOTSPOT WI-FI PER 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CONNETTERSI CON 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GLI SMARTPHONE </a:t>
              </a:r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4924296" y="1447846"/>
              <a:ext cx="788317" cy="1856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6091200" y="2563965"/>
              <a:ext cx="16887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TELECAMERA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INTELLIGENTE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52" name="Immagine 5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76931" y="1641506"/>
              <a:ext cx="699104" cy="600033"/>
            </a:xfrm>
            <a:prstGeom prst="rect">
              <a:avLst/>
            </a:prstGeom>
          </p:spPr>
        </p:pic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975669" y="2484970"/>
              <a:ext cx="736845" cy="712671"/>
            </a:xfrm>
            <a:prstGeom prst="rect">
              <a:avLst/>
            </a:prstGeom>
          </p:spPr>
        </p:pic>
      </p:grpSp>
      <p:grpSp>
        <p:nvGrpSpPr>
          <p:cNvPr id="61" name="Gruppo 60"/>
          <p:cNvGrpSpPr/>
          <p:nvPr/>
        </p:nvGrpSpPr>
        <p:grpSpPr>
          <a:xfrm>
            <a:off x="7749560" y="1208559"/>
            <a:ext cx="3588278" cy="1856422"/>
            <a:chOff x="8125578" y="1447846"/>
            <a:chExt cx="3588278" cy="1856422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9085839" y="1684140"/>
              <a:ext cx="2431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DRONI PER IL CONTROLLO 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E LA SORVEGLIANZA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8939798" y="2402592"/>
              <a:ext cx="27740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RICONOSCIMENTO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MEZZI PER IL TRASPORTO</a:t>
              </a:r>
              <a:br>
                <a:rPr lang="it-IT" sz="1600" b="1" dirty="0" smtClean="0">
                  <a:solidFill>
                    <a:schemeClr val="bg1"/>
                  </a:solidFill>
                </a:rPr>
              </a:br>
              <a:r>
                <a:rPr lang="it-IT" sz="1600" b="1" dirty="0" smtClean="0">
                  <a:solidFill>
                    <a:schemeClr val="bg1"/>
                  </a:solidFill>
                </a:rPr>
                <a:t>MERCI PERICOLOSE</a:t>
              </a:r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8142268" y="1447846"/>
              <a:ext cx="788317" cy="1856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25578" y="1676551"/>
              <a:ext cx="805007" cy="623231"/>
            </a:xfrm>
            <a:prstGeom prst="rect">
              <a:avLst/>
            </a:prstGeom>
          </p:spPr>
        </p:pic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8752" y="2525781"/>
              <a:ext cx="638657" cy="599833"/>
            </a:xfrm>
            <a:prstGeom prst="rect">
              <a:avLst/>
            </a:prstGeom>
          </p:spPr>
        </p:pic>
      </p:grpSp>
      <p:sp>
        <p:nvSpPr>
          <p:cNvPr id="59" name="Rettangolo 58"/>
          <p:cNvSpPr/>
          <p:nvPr/>
        </p:nvSpPr>
        <p:spPr>
          <a:xfrm>
            <a:off x="430398" y="1215774"/>
            <a:ext cx="788317" cy="18564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>
          <a:blip r:embed="rId6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460" y="2303029"/>
            <a:ext cx="683738" cy="481302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190" y="1415241"/>
            <a:ext cx="536581" cy="623932"/>
          </a:xfrm>
          <a:prstGeom prst="rect">
            <a:avLst/>
          </a:prstGeom>
        </p:spPr>
      </p:pic>
      <p:grpSp>
        <p:nvGrpSpPr>
          <p:cNvPr id="68" name="Gruppo 67"/>
          <p:cNvGrpSpPr/>
          <p:nvPr/>
        </p:nvGrpSpPr>
        <p:grpSpPr>
          <a:xfrm>
            <a:off x="438490" y="3408941"/>
            <a:ext cx="5331279" cy="1180245"/>
            <a:chOff x="429944" y="3802054"/>
            <a:chExt cx="5331279" cy="1180245"/>
          </a:xfrm>
        </p:grpSpPr>
        <p:sp>
          <p:nvSpPr>
            <p:cNvPr id="63" name="Rettangolo 62"/>
            <p:cNvSpPr/>
            <p:nvPr/>
          </p:nvSpPr>
          <p:spPr>
            <a:xfrm>
              <a:off x="430398" y="3817971"/>
              <a:ext cx="5330825" cy="1149490"/>
            </a:xfrm>
            <a:prstGeom prst="rect">
              <a:avLst/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4082398" y="4116376"/>
              <a:ext cx="1538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DISTRIBUZIONE </a:t>
              </a: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ELETTRICA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1283802" y="4008362"/>
              <a:ext cx="18645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RETE IN FIBRA</a:t>
              </a:r>
              <a:r>
                <a:rPr lang="it-IT" sz="1600" b="1" dirty="0">
                  <a:solidFill>
                    <a:schemeClr val="bg1"/>
                  </a:solidFill>
                </a:rPr>
                <a:t> </a:t>
              </a:r>
              <a:r>
                <a:rPr lang="it-IT" sz="1600" b="1" dirty="0" smtClean="0">
                  <a:solidFill>
                    <a:schemeClr val="bg1"/>
                  </a:solidFill>
                </a:rPr>
                <a:t>OTTICA AD ALTA EFFICIENZA</a:t>
              </a:r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429944" y="3802054"/>
              <a:ext cx="788317" cy="1165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/>
            <p:cNvSpPr/>
            <p:nvPr/>
          </p:nvSpPr>
          <p:spPr>
            <a:xfrm>
              <a:off x="3107811" y="3816543"/>
              <a:ext cx="788317" cy="1165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6" name="Immagine 6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0755" y="4008412"/>
              <a:ext cx="718149" cy="695967"/>
            </a:xfrm>
            <a:prstGeom prst="rect">
              <a:avLst/>
            </a:prstGeom>
          </p:spPr>
        </p:pic>
        <p:pic>
          <p:nvPicPr>
            <p:cNvPr id="67" name="Immagin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3925" y="4098498"/>
              <a:ext cx="548189" cy="678082"/>
            </a:xfrm>
            <a:prstGeom prst="rect">
              <a:avLst/>
            </a:prstGeom>
          </p:spPr>
        </p:pic>
      </p:grpSp>
      <p:pic>
        <p:nvPicPr>
          <p:cNvPr id="77" name="Immagine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9466" y="3684599"/>
            <a:ext cx="662501" cy="682807"/>
          </a:xfrm>
          <a:prstGeom prst="rect">
            <a:avLst/>
          </a:prstGeom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6658" y="3647260"/>
            <a:ext cx="704563" cy="716669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41110" y="4870550"/>
            <a:ext cx="10897566" cy="1180245"/>
            <a:chOff x="481633" y="225818"/>
            <a:chExt cx="10897566" cy="1180245"/>
          </a:xfrm>
        </p:grpSpPr>
        <p:grpSp>
          <p:nvGrpSpPr>
            <p:cNvPr id="79" name="Gruppo 78"/>
            <p:cNvGrpSpPr/>
            <p:nvPr/>
          </p:nvGrpSpPr>
          <p:grpSpPr>
            <a:xfrm>
              <a:off x="481633" y="225818"/>
              <a:ext cx="10897566" cy="1172133"/>
              <a:chOff x="429944" y="3802054"/>
              <a:chExt cx="10897566" cy="1172133"/>
            </a:xfrm>
          </p:grpSpPr>
          <p:sp>
            <p:nvSpPr>
              <p:cNvPr id="80" name="Rettangolo 79"/>
              <p:cNvSpPr/>
              <p:nvPr/>
            </p:nvSpPr>
            <p:spPr>
              <a:xfrm>
                <a:off x="430397" y="3817971"/>
                <a:ext cx="10897113" cy="1149490"/>
              </a:xfrm>
              <a:prstGeom prst="rect">
                <a:avLst/>
              </a:prstGeom>
              <a:solidFill>
                <a:srgbClr val="A6A6A6"/>
              </a:solidFill>
              <a:ln w="38100">
                <a:solidFill>
                  <a:srgbClr val="DC0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CasellaDiTesto 80"/>
              <p:cNvSpPr txBox="1"/>
              <p:nvPr/>
            </p:nvSpPr>
            <p:spPr>
              <a:xfrm>
                <a:off x="5603849" y="4090473"/>
                <a:ext cx="15381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INFO-MOBILIT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À</a:t>
                </a:r>
                <a:r>
                  <a:rPr lang="it-IT" sz="1600" b="1" dirty="0" smtClean="0">
                    <a:solidFill>
                      <a:schemeClr val="bg1"/>
                    </a:solidFill>
                  </a:rPr>
                  <a:t> IN REAL-TIME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CasellaDiTesto 81"/>
              <p:cNvSpPr txBox="1"/>
              <p:nvPr/>
            </p:nvSpPr>
            <p:spPr>
              <a:xfrm>
                <a:off x="1754553" y="3999763"/>
                <a:ext cx="18645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SERVIZI A BORDO CON GLI SMARTPHONE</a:t>
                </a:r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429944" y="3802054"/>
                <a:ext cx="788317" cy="11657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Rettangolo 83"/>
              <p:cNvSpPr/>
              <p:nvPr/>
            </p:nvSpPr>
            <p:spPr>
              <a:xfrm>
                <a:off x="4257746" y="3808431"/>
                <a:ext cx="788317" cy="11657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7" name="Rettangolo 86"/>
            <p:cNvSpPr/>
            <p:nvPr/>
          </p:nvSpPr>
          <p:spPr>
            <a:xfrm>
              <a:off x="7877547" y="240307"/>
              <a:ext cx="788317" cy="1165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8814003" y="581951"/>
              <a:ext cx="2352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INTELLIGENT TRAFFIC SYSTEM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92815" y="565195"/>
              <a:ext cx="757779" cy="586738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DC002E"/>
                </a:clrFrom>
                <a:clrTo>
                  <a:srgbClr val="DC002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8957" y="886548"/>
              <a:ext cx="283706" cy="29721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9020" y="492852"/>
              <a:ext cx="533506" cy="67277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503" y="695974"/>
              <a:ext cx="294075" cy="264754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16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3027" y="5199093"/>
            <a:ext cx="517510" cy="5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8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22446" r="8966"/>
          <a:stretch/>
        </p:blipFill>
        <p:spPr>
          <a:xfrm>
            <a:off x="6565900" y="0"/>
            <a:ext cx="5156200" cy="6867271"/>
          </a:xfrm>
          <a:prstGeom prst="rect">
            <a:avLst/>
          </a:prstGeom>
        </p:spPr>
      </p:pic>
      <p:sp>
        <p:nvSpPr>
          <p:cNvPr id="52" name="Triangolo rettangolo 51"/>
          <p:cNvSpPr/>
          <p:nvPr/>
        </p:nvSpPr>
        <p:spPr>
          <a:xfrm>
            <a:off x="6560457" y="0"/>
            <a:ext cx="3067105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Servizi agli utenti</a:t>
            </a:r>
            <a:endParaRPr lang="it-IT" sz="5400" i="1" dirty="0"/>
          </a:p>
        </p:txBody>
      </p:sp>
      <p:cxnSp>
        <p:nvCxnSpPr>
          <p:cNvPr id="50" name="Connettore 1 49"/>
          <p:cNvCxnSpPr/>
          <p:nvPr/>
        </p:nvCxnSpPr>
        <p:spPr>
          <a:xfrm>
            <a:off x="6522720" y="-165463"/>
            <a:ext cx="3104842" cy="7023463"/>
          </a:xfrm>
          <a:prstGeom prst="line">
            <a:avLst/>
          </a:prstGeom>
          <a:ln w="762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6807" y="1917463"/>
            <a:ext cx="6567668" cy="395859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88477" y="5028132"/>
            <a:ext cx="1469876" cy="30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2888477" y="5130682"/>
            <a:ext cx="152115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1536818" y="5633450"/>
            <a:ext cx="4908988" cy="30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1044232" y="5527275"/>
            <a:ext cx="259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SMARTPHONE</a:t>
            </a:r>
            <a:endParaRPr lang="it-IT" sz="20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4040053" y="5587219"/>
            <a:ext cx="259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INFRASTRUTTURA</a:t>
            </a:r>
            <a:endParaRPr lang="it-IT" sz="2000" b="1" dirty="0"/>
          </a:p>
        </p:txBody>
      </p:sp>
      <p:sp>
        <p:nvSpPr>
          <p:cNvPr id="41" name="Rettangolo 40"/>
          <p:cNvSpPr/>
          <p:nvPr/>
        </p:nvSpPr>
        <p:spPr>
          <a:xfrm>
            <a:off x="884851" y="3598517"/>
            <a:ext cx="5627719" cy="30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4838748" y="3494249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LIMITI</a:t>
            </a:r>
          </a:p>
          <a:p>
            <a:pPr algn="ctr"/>
            <a:r>
              <a:rPr lang="it-IT" sz="1200" b="1" dirty="0" smtClean="0"/>
              <a:t>VELOCITA</a:t>
            </a:r>
            <a:endParaRPr lang="it-IT" sz="12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1732288" y="3514283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PERCORSI</a:t>
            </a:r>
          </a:p>
          <a:p>
            <a:pPr algn="ctr"/>
            <a:r>
              <a:rPr lang="it-IT" sz="1200" b="1" dirty="0" smtClean="0"/>
              <a:t>ALTERNATIVI</a:t>
            </a:r>
            <a:endParaRPr lang="it-IT" sz="1200" b="1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125230" y="3484586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MONITORAGGIO </a:t>
            </a:r>
          </a:p>
          <a:p>
            <a:pPr algn="ctr"/>
            <a:r>
              <a:rPr lang="it-IT" sz="1200" b="1" dirty="0" smtClean="0"/>
              <a:t>STRADALE</a:t>
            </a:r>
            <a:endParaRPr lang="it-IT" sz="1200" b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231690" y="3521509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MERCI</a:t>
            </a:r>
          </a:p>
          <a:p>
            <a:pPr algn="ctr"/>
            <a:r>
              <a:rPr lang="it-IT" sz="1200" b="1" dirty="0" smtClean="0"/>
              <a:t>PERICOLOSE</a:t>
            </a:r>
            <a:endParaRPr lang="it-IT" sz="1200" b="1" dirty="0"/>
          </a:p>
        </p:txBody>
      </p:sp>
      <p:sp>
        <p:nvSpPr>
          <p:cNvPr id="9" name="Rettangolo 8"/>
          <p:cNvSpPr/>
          <p:nvPr/>
        </p:nvSpPr>
        <p:spPr>
          <a:xfrm>
            <a:off x="487108" y="2709844"/>
            <a:ext cx="5845324" cy="39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4008946" y="2678469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CONDIZIONI</a:t>
            </a:r>
          </a:p>
          <a:p>
            <a:pPr algn="ctr"/>
            <a:r>
              <a:rPr lang="it-IT" sz="1200" b="1" dirty="0" smtClean="0"/>
              <a:t>METEO</a:t>
            </a:r>
            <a:endParaRPr lang="it-IT" sz="1200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2519232" y="2642291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SOS</a:t>
            </a:r>
          </a:p>
          <a:p>
            <a:pPr algn="ctr"/>
            <a:r>
              <a:rPr lang="it-IT" sz="1200" b="1" dirty="0" smtClean="0"/>
              <a:t>ON BOARD</a:t>
            </a:r>
            <a:endParaRPr lang="it-IT" sz="1200" b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069869" y="2648872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MONITORAGGIO</a:t>
            </a:r>
          </a:p>
          <a:p>
            <a:pPr algn="ctr"/>
            <a:r>
              <a:rPr lang="it-IT" sz="1200" b="1" dirty="0" smtClean="0"/>
              <a:t>GUIDATORE</a:t>
            </a:r>
            <a:endParaRPr lang="it-IT" sz="1200" b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-228268" y="2649831"/>
            <a:ext cx="25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MONITORAGGIO</a:t>
            </a:r>
          </a:p>
          <a:p>
            <a:pPr algn="ctr"/>
            <a:r>
              <a:rPr lang="it-IT" sz="1200" b="1" dirty="0" smtClean="0"/>
              <a:t>MEZZI SOCCORSO</a:t>
            </a:r>
            <a:endParaRPr lang="it-IT" sz="1200" b="1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296443" y="1144592"/>
            <a:ext cx="6907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Tutti </a:t>
            </a:r>
            <a:r>
              <a:rPr lang="it-IT" sz="1600" b="1" dirty="0"/>
              <a:t>i servizi saranno disponibili attraverso APP che verranno attivate SOLO in modalità voce a veicolo in movimento, offrendo piena fruibilità dei servizi a veicolo fermo.</a:t>
            </a:r>
          </a:p>
          <a:p>
            <a:endParaRPr lang="it-IT" sz="1600" b="1" dirty="0"/>
          </a:p>
        </p:txBody>
      </p:sp>
      <p:sp>
        <p:nvSpPr>
          <p:cNvPr id="12" name="Rettangolo 11"/>
          <p:cNvSpPr/>
          <p:nvPr/>
        </p:nvSpPr>
        <p:spPr>
          <a:xfrm>
            <a:off x="811523" y="3067977"/>
            <a:ext cx="1365233" cy="48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604" y="3033694"/>
            <a:ext cx="773909" cy="5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8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tangolo 54"/>
          <p:cNvSpPr/>
          <p:nvPr/>
        </p:nvSpPr>
        <p:spPr>
          <a:xfrm>
            <a:off x="415986" y="3555854"/>
            <a:ext cx="10976727" cy="2172057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4800" dirty="0" smtClean="0"/>
              <a:t>Smart Camera – Informazioni sulla strada</a:t>
            </a:r>
            <a:endParaRPr lang="it-IT" sz="4800" i="1" dirty="0"/>
          </a:p>
        </p:txBody>
      </p:sp>
      <p:sp>
        <p:nvSpPr>
          <p:cNvPr id="52" name="Rettangolo 51"/>
          <p:cNvSpPr/>
          <p:nvPr/>
        </p:nvSpPr>
        <p:spPr>
          <a:xfrm>
            <a:off x="-202559" y="1227144"/>
            <a:ext cx="11595272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588" algn="just"/>
            <a:r>
              <a:rPr lang="it-IT" sz="21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Attività di sorveglianza "Smart" attraverso la rilevazione di eventi pericolosi e situazioni critiche oltre che dei dati di traffico, sia di giorno che di notte in tutte le condizioni atmosferiche. </a:t>
            </a:r>
            <a:endParaRPr lang="it-IT" sz="2133" dirty="0" smtClean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482588" algn="just"/>
            <a:endParaRPr lang="it-IT" sz="2133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482588" algn="just"/>
            <a:r>
              <a:rPr lang="it-IT" sz="21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Uno sguardo vigile della tecnologia al servizio e per la sicurezza dell’utente.</a:t>
            </a:r>
            <a:endParaRPr lang="en-US" sz="2133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555570" y="3642819"/>
            <a:ext cx="5456912" cy="206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>
                <a:solidFill>
                  <a:srgbClr val="0033A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Velocità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scorrimento</a:t>
            </a:r>
            <a:endParaRPr lang="en-US" sz="21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Congestione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del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traffico</a:t>
            </a:r>
            <a:endParaRPr lang="en-US" sz="21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Rilievo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veicoli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Fermi </a:t>
            </a:r>
            <a:r>
              <a:rPr lang="en-US" sz="2133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)</a:t>
            </a: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Rilievo</a:t>
            </a:r>
            <a:r>
              <a:rPr lang="en-US" sz="2133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133" b="1" dirty="0" err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veicoli</a:t>
            </a:r>
            <a:r>
              <a:rPr lang="en-US" sz="2133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lenti</a:t>
            </a:r>
            <a:endParaRPr lang="en-US" sz="2133" b="1" dirty="0" smtClean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Rilievo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del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mano</a:t>
            </a:r>
            <a:endParaRPr lang="en-US" sz="21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Rilievo</a:t>
            </a:r>
            <a:r>
              <a:rPr lang="en-US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pedoni</a:t>
            </a:r>
            <a:endParaRPr lang="en-US" sz="21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5323771" y="3732848"/>
            <a:ext cx="6156417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rgbClr val="0033A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Riconoscimento del cambio corsia repentino</a:t>
            </a: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Lettura targhe in tempo reale </a:t>
            </a: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it-IT" sz="2133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Tracking</a:t>
            </a: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merci pericolose e infiammabili</a:t>
            </a: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Fumo o nebbia sulla strada</a:t>
            </a:r>
          </a:p>
          <a:p>
            <a:pPr marL="214293" indent="-214293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it-IT" sz="2133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Condizioni Meteo</a:t>
            </a:r>
            <a:endParaRPr lang="en-US" sz="21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9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r="45026"/>
          <a:stretch/>
        </p:blipFill>
        <p:spPr>
          <a:xfrm>
            <a:off x="6589485" y="-4762"/>
            <a:ext cx="5138057" cy="6862762"/>
          </a:xfrm>
          <a:prstGeom prst="rect">
            <a:avLst/>
          </a:prstGeom>
        </p:spPr>
      </p:pic>
      <p:sp>
        <p:nvSpPr>
          <p:cNvPr id="52" name="Triangolo rettangolo 51"/>
          <p:cNvSpPr/>
          <p:nvPr/>
        </p:nvSpPr>
        <p:spPr>
          <a:xfrm>
            <a:off x="6560457" y="0"/>
            <a:ext cx="3067105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Green Island</a:t>
            </a:r>
            <a:endParaRPr lang="it-IT" sz="5400" i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216106" y="3841170"/>
            <a:ext cx="8648494" cy="2270732"/>
            <a:chOff x="216106" y="3841170"/>
            <a:chExt cx="8648494" cy="227073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941" y="4429067"/>
              <a:ext cx="787668" cy="761252"/>
            </a:xfrm>
            <a:prstGeom prst="rect">
              <a:avLst/>
            </a:prstGeom>
          </p:spPr>
        </p:pic>
        <p:sp>
          <p:nvSpPr>
            <p:cNvPr id="59" name="CasellaDiTesto 58"/>
            <p:cNvSpPr txBox="1"/>
            <p:nvPr/>
          </p:nvSpPr>
          <p:spPr>
            <a:xfrm>
              <a:off x="1715857" y="4407882"/>
              <a:ext cx="409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/>
                <a:t>MASSIMIZZA L’EFFICIENZA </a:t>
              </a:r>
            </a:p>
            <a:p>
              <a:r>
                <a:rPr lang="it-IT" sz="2400" b="1" dirty="0" smtClean="0"/>
                <a:t>ENERGETICA</a:t>
              </a:r>
              <a:endParaRPr lang="it-IT" sz="2400" b="1" dirty="0"/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1700645" y="5220211"/>
              <a:ext cx="436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/>
                <a:t>GARANTISCE MINORI COSTI OPERATIVI</a:t>
              </a:r>
              <a:endParaRPr lang="it-IT" sz="2400" b="1" dirty="0"/>
            </a:p>
          </p:txBody>
        </p:sp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44471" y="4439418"/>
              <a:ext cx="1972179" cy="1672484"/>
            </a:xfrm>
            <a:prstGeom prst="rect">
              <a:avLst/>
            </a:prstGeom>
          </p:spPr>
        </p:pic>
        <p:sp>
          <p:nvSpPr>
            <p:cNvPr id="68" name="Rettangolo 67"/>
            <p:cNvSpPr/>
            <p:nvPr/>
          </p:nvSpPr>
          <p:spPr>
            <a:xfrm>
              <a:off x="216106" y="3841170"/>
              <a:ext cx="8648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 smtClean="0"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Alimentato in maniera sostenibile con sistema di distruzione energia elettrica che: </a:t>
              </a:r>
              <a:endParaRPr lang="it-IT" dirty="0"/>
            </a:p>
          </p:txBody>
        </p: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34" y="5215719"/>
              <a:ext cx="787668" cy="761252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216106" y="1332648"/>
            <a:ext cx="7598945" cy="2399079"/>
            <a:chOff x="216106" y="1332648"/>
            <a:chExt cx="7598945" cy="2399079"/>
          </a:xfrm>
        </p:grpSpPr>
        <p:grpSp>
          <p:nvGrpSpPr>
            <p:cNvPr id="3" name="Gruppo 2"/>
            <p:cNvGrpSpPr/>
            <p:nvPr/>
          </p:nvGrpSpPr>
          <p:grpSpPr>
            <a:xfrm>
              <a:off x="216106" y="1332648"/>
              <a:ext cx="7598945" cy="2375294"/>
              <a:chOff x="216106" y="1332648"/>
              <a:chExt cx="7598945" cy="2375294"/>
            </a:xfrm>
          </p:grpSpPr>
          <p:sp>
            <p:nvSpPr>
              <p:cNvPr id="57" name="CasellaDiTesto 56"/>
              <p:cNvSpPr txBox="1"/>
              <p:nvPr/>
            </p:nvSpPr>
            <p:spPr>
              <a:xfrm>
                <a:off x="1700645" y="1910466"/>
                <a:ext cx="2596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/>
                  <a:t>SISTEMA </a:t>
                </a:r>
              </a:p>
              <a:p>
                <a:r>
                  <a:rPr lang="it-IT" sz="2400" b="1" dirty="0" smtClean="0"/>
                  <a:t>FOTOVOLTAICO</a:t>
                </a:r>
                <a:endParaRPr lang="it-IT" sz="2400" b="1" dirty="0"/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1725950" y="2820120"/>
                <a:ext cx="22150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/>
                  <a:t>MINI SISTEMA </a:t>
                </a:r>
              </a:p>
              <a:p>
                <a:r>
                  <a:rPr lang="it-IT" sz="2400" b="1" dirty="0" smtClean="0"/>
                  <a:t>EOLICO</a:t>
                </a:r>
                <a:endParaRPr lang="it-IT" sz="2400" b="1" dirty="0"/>
              </a:p>
            </p:txBody>
          </p:sp>
          <p:sp>
            <p:nvSpPr>
              <p:cNvPr id="65" name="CasellaDiTesto 64"/>
              <p:cNvSpPr txBox="1"/>
              <p:nvPr/>
            </p:nvSpPr>
            <p:spPr>
              <a:xfrm>
                <a:off x="216106" y="1332648"/>
                <a:ext cx="7598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S</a:t>
                </a:r>
                <a:r>
                  <a:rPr lang="it-IT" b="1" dirty="0" smtClean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ito </a:t>
                </a:r>
                <a:r>
                  <a:rPr lang="it-IT" b="1" dirty="0" err="1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multitecnologico</a:t>
                </a:r>
                <a:r>
                  <a:rPr lang="it-IT" b="1" dirty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 per </a:t>
                </a:r>
                <a:r>
                  <a:rPr lang="it-IT" b="1" dirty="0" smtClean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generazione e trasformazione </a:t>
                </a:r>
                <a:r>
                  <a:rPr lang="it-IT" b="1" dirty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di energia </a:t>
                </a:r>
                <a:r>
                  <a:rPr lang="it-IT" b="1" dirty="0" smtClean="0"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da:</a:t>
                </a:r>
                <a:endParaRPr lang="it-IT" b="1" dirty="0"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428" y="1872679"/>
                <a:ext cx="888196" cy="906572"/>
              </a:xfrm>
              <a:prstGeom prst="rect">
                <a:avLst/>
              </a:prstGeom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915" y="2896794"/>
                <a:ext cx="815372" cy="811148"/>
              </a:xfrm>
              <a:prstGeom prst="rect">
                <a:avLst/>
              </a:prstGeom>
            </p:spPr>
          </p:pic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72618" y="1739149"/>
              <a:ext cx="2446583" cy="1992578"/>
            </a:xfrm>
            <a:prstGeom prst="rect">
              <a:avLst/>
            </a:prstGeom>
          </p:spPr>
        </p:pic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49" y="1846596"/>
            <a:ext cx="219491" cy="182909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>
            <a:off x="6541770" y="-127363"/>
            <a:ext cx="3104842" cy="7023463"/>
          </a:xfrm>
          <a:prstGeom prst="line">
            <a:avLst/>
          </a:prstGeom>
          <a:ln w="762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92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-5482" r="46129" b="5482"/>
          <a:stretch/>
        </p:blipFill>
        <p:spPr>
          <a:xfrm>
            <a:off x="6613832" y="-408915"/>
            <a:ext cx="5109028" cy="7266915"/>
          </a:xfrm>
          <a:prstGeom prst="rect">
            <a:avLst/>
          </a:prstGeom>
        </p:spPr>
      </p:pic>
      <p:sp>
        <p:nvSpPr>
          <p:cNvPr id="52" name="Triangolo rettangolo 51"/>
          <p:cNvSpPr/>
          <p:nvPr/>
        </p:nvSpPr>
        <p:spPr>
          <a:xfrm>
            <a:off x="6560457" y="0"/>
            <a:ext cx="3067105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Tecnologia sulla strada</a:t>
            </a:r>
            <a:endParaRPr lang="it-IT" sz="5400" i="1" dirty="0"/>
          </a:p>
        </p:txBody>
      </p:sp>
      <p:sp>
        <p:nvSpPr>
          <p:cNvPr id="3" name="Rettangolo 2"/>
          <p:cNvSpPr/>
          <p:nvPr/>
        </p:nvSpPr>
        <p:spPr>
          <a:xfrm>
            <a:off x="318241" y="1219433"/>
            <a:ext cx="7797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Gestione e controllo in tempo reale attraverso </a:t>
            </a:r>
            <a:endParaRPr lang="it-IT" sz="2400" b="1" dirty="0" smtClean="0">
              <a:ea typeface="Open Sans Extrabold" panose="020B0906030804020204" pitchFamily="34" charset="0"/>
              <a:cs typeface="Open Sans Extrabold" panose="020B0906030804020204" pitchFamily="34" charset="0"/>
              <a:sym typeface="Helvetica Neue"/>
            </a:endParaRPr>
          </a:p>
          <a:p>
            <a:r>
              <a:rPr lang="it-IT" sz="2400" b="1" dirty="0" smtClean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tecnologie </a:t>
            </a:r>
            <a:r>
              <a:rPr lang="it-IT" sz="2400" b="1" dirty="0">
                <a:solidFill>
                  <a:srgbClr val="DC002E"/>
                </a:solidFill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IoT</a:t>
            </a:r>
            <a:r>
              <a:rPr lang="it-IT" sz="2400" b="1" dirty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 </a:t>
            </a:r>
            <a:r>
              <a:rPr lang="it-IT" sz="2400" b="1" dirty="0" smtClean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(</a:t>
            </a:r>
            <a:r>
              <a:rPr lang="it-IT" sz="2400" b="1" dirty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Internet of </a:t>
            </a:r>
            <a:r>
              <a:rPr lang="it-IT" sz="2400" b="1" dirty="0" err="1" smtClean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Things</a:t>
            </a:r>
            <a:r>
              <a:rPr lang="it-IT" sz="2400" b="1" dirty="0" smtClean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) </a:t>
            </a:r>
            <a:r>
              <a:rPr lang="it-IT" sz="2400" b="1" dirty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dell'infrastruttura stradale </a:t>
            </a:r>
            <a:r>
              <a:rPr lang="it-IT" sz="2400" b="1" dirty="0" smtClean="0"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Smart.</a:t>
            </a:r>
            <a:endParaRPr lang="it-IT" sz="2400" b="1" dirty="0">
              <a:ea typeface="Open Sans Extrabold" panose="020B0906030804020204" pitchFamily="34" charset="0"/>
              <a:cs typeface="Open Sans Extrabold" panose="020B0906030804020204" pitchFamily="34" charset="0"/>
              <a:sym typeface="Helvetica Neue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06292" y="2362579"/>
            <a:ext cx="2873401" cy="954107"/>
            <a:chOff x="1870657" y="2415392"/>
            <a:chExt cx="3831202" cy="1272143"/>
          </a:xfrm>
        </p:grpSpPr>
        <p:pic>
          <p:nvPicPr>
            <p:cNvPr id="13" name="Immagine 12"/>
            <p:cNvPicPr preferRelativeResize="0">
              <a:picLocks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71698"/>
            <a:stretch/>
          </p:blipFill>
          <p:spPr>
            <a:xfrm>
              <a:off x="1870657" y="2511815"/>
              <a:ext cx="1280000" cy="1088001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3260392" y="2415392"/>
              <a:ext cx="2441467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Piano Viabile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388730" y="3312146"/>
            <a:ext cx="3592519" cy="954107"/>
            <a:chOff x="6209316" y="2348157"/>
            <a:chExt cx="4790022" cy="1471455"/>
          </a:xfrm>
        </p:grpSpPr>
        <p:grpSp>
          <p:nvGrpSpPr>
            <p:cNvPr id="16" name="Gruppo 15"/>
            <p:cNvGrpSpPr/>
            <p:nvPr/>
          </p:nvGrpSpPr>
          <p:grpSpPr>
            <a:xfrm>
              <a:off x="6209316" y="2466861"/>
              <a:ext cx="1279999" cy="1258462"/>
              <a:chOff x="6595859" y="-1016574"/>
              <a:chExt cx="1095497" cy="1535661"/>
            </a:xfrm>
          </p:grpSpPr>
          <p:sp>
            <p:nvSpPr>
              <p:cNvPr id="18" name="Rettangolo arrotondato 17"/>
              <p:cNvSpPr/>
              <p:nvPr/>
            </p:nvSpPr>
            <p:spPr>
              <a:xfrm>
                <a:off x="6595859" y="-1016574"/>
                <a:ext cx="1095497" cy="15356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667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655720" y="-707466"/>
                <a:ext cx="951530" cy="800724"/>
              </a:xfrm>
              <a:prstGeom prst="rect">
                <a:avLst/>
              </a:prstGeom>
            </p:spPr>
          </p:pic>
        </p:grpSp>
        <p:sp>
          <p:nvSpPr>
            <p:cNvPr id="17" name="CasellaDiTesto 16"/>
            <p:cNvSpPr txBox="1"/>
            <p:nvPr/>
          </p:nvSpPr>
          <p:spPr>
            <a:xfrm>
              <a:off x="7586828" y="2348157"/>
              <a:ext cx="3412510" cy="147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Condizioni Idrogeologiche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395681" y="4304141"/>
            <a:ext cx="3256596" cy="954107"/>
            <a:chOff x="6185996" y="5089263"/>
            <a:chExt cx="4342128" cy="1272143"/>
          </a:xfrm>
        </p:grpSpPr>
        <p:sp>
          <p:nvSpPr>
            <p:cNvPr id="22" name="Rettangolo arrotondato 21"/>
            <p:cNvSpPr/>
            <p:nvPr/>
          </p:nvSpPr>
          <p:spPr>
            <a:xfrm>
              <a:off x="6185996" y="5119999"/>
              <a:ext cx="1280000" cy="10880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667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7634659" y="5089263"/>
              <a:ext cx="289346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Merci Pericolose</a:t>
              </a:r>
            </a:p>
          </p:txBody>
        </p:sp>
        <p:pic>
          <p:nvPicPr>
            <p:cNvPr id="24" name="delivery18 _b-g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256654" y="5302643"/>
              <a:ext cx="1108725" cy="68079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5" name="Gruppo 24"/>
          <p:cNvGrpSpPr/>
          <p:nvPr/>
        </p:nvGrpSpPr>
        <p:grpSpPr>
          <a:xfrm>
            <a:off x="406292" y="5265272"/>
            <a:ext cx="2811916" cy="746684"/>
            <a:chOff x="1876768" y="3199902"/>
            <a:chExt cx="3749222" cy="995580"/>
          </a:xfrm>
        </p:grpSpPr>
        <p:pic>
          <p:nvPicPr>
            <p:cNvPr id="27" name="Immagine 26"/>
            <p:cNvPicPr preferRelativeResize="0">
              <a:picLocks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72242"/>
            <a:stretch/>
          </p:blipFill>
          <p:spPr>
            <a:xfrm>
              <a:off x="1876768" y="3199902"/>
              <a:ext cx="1280000" cy="995580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3371818" y="3425902"/>
              <a:ext cx="2254172" cy="6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Gallerie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283309" y="2419762"/>
            <a:ext cx="3194420" cy="954107"/>
            <a:chOff x="2195630" y="4944812"/>
            <a:chExt cx="4259229" cy="1272142"/>
          </a:xfrm>
        </p:grpSpPr>
        <p:grpSp>
          <p:nvGrpSpPr>
            <p:cNvPr id="30" name="Gruppo 29"/>
            <p:cNvGrpSpPr/>
            <p:nvPr/>
          </p:nvGrpSpPr>
          <p:grpSpPr>
            <a:xfrm>
              <a:off x="2195630" y="5032785"/>
              <a:ext cx="1280001" cy="1087999"/>
              <a:chOff x="4623469" y="3490039"/>
              <a:chExt cx="994816" cy="988154"/>
            </a:xfrm>
          </p:grpSpPr>
          <p:sp>
            <p:nvSpPr>
              <p:cNvPr id="32" name="Rettangolo arrotondato 31"/>
              <p:cNvSpPr/>
              <p:nvPr/>
            </p:nvSpPr>
            <p:spPr>
              <a:xfrm>
                <a:off x="4623469" y="3490039"/>
                <a:ext cx="994816" cy="98815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667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pic>
            <p:nvPicPr>
              <p:cNvPr id="33" name="cloudy-day_b.png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/>
              </a:blip>
              <a:stretch>
                <a:fillRect/>
              </a:stretch>
            </p:blipFill>
            <p:spPr>
              <a:xfrm>
                <a:off x="4735220" y="3628823"/>
                <a:ext cx="717266" cy="6341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miter lim="400000"/>
              </a:ln>
            </p:spPr>
          </p:pic>
        </p:grpSp>
        <p:sp>
          <p:nvSpPr>
            <p:cNvPr id="31" name="CasellaDiTesto 30"/>
            <p:cNvSpPr txBox="1"/>
            <p:nvPr/>
          </p:nvSpPr>
          <p:spPr>
            <a:xfrm>
              <a:off x="3791028" y="4944812"/>
              <a:ext cx="2663831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Condizioni Meteo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4257013" y="3346268"/>
            <a:ext cx="3307801" cy="954107"/>
            <a:chOff x="6438756" y="4085235"/>
            <a:chExt cx="3980694" cy="1272142"/>
          </a:xfrm>
        </p:grpSpPr>
        <p:grpSp>
          <p:nvGrpSpPr>
            <p:cNvPr id="35" name="Gruppo 34"/>
            <p:cNvGrpSpPr/>
            <p:nvPr/>
          </p:nvGrpSpPr>
          <p:grpSpPr>
            <a:xfrm>
              <a:off x="6438756" y="4085235"/>
              <a:ext cx="3980694" cy="1272142"/>
              <a:chOff x="6438756" y="4085235"/>
              <a:chExt cx="3980694" cy="1272142"/>
            </a:xfrm>
          </p:grpSpPr>
          <p:sp>
            <p:nvSpPr>
              <p:cNvPr id="37" name="Rettangolo arrotondato 36"/>
              <p:cNvSpPr/>
              <p:nvPr/>
            </p:nvSpPr>
            <p:spPr>
              <a:xfrm>
                <a:off x="6438756" y="4170270"/>
                <a:ext cx="1155290" cy="107053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667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7919456" y="4085235"/>
                <a:ext cx="2499994" cy="1272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 err="1" smtClean="0">
                    <a:solidFill>
                      <a:srgbClr val="DC002E"/>
                    </a:solidFill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Weigh</a:t>
                </a:r>
                <a:endParaRPr lang="it-IT" sz="2800" b="1" dirty="0" smtClean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r>
                  <a:rPr lang="it-IT" sz="2800" b="1" dirty="0" smtClean="0">
                    <a:solidFill>
                      <a:srgbClr val="DC002E"/>
                    </a:solidFill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  </a:t>
                </a:r>
                <a:r>
                  <a:rPr lang="it-IT" sz="2800" b="1" dirty="0" err="1" smtClean="0">
                    <a:solidFill>
                      <a:srgbClr val="DC002E"/>
                    </a:solidFill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Motion</a:t>
                </a:r>
                <a:endPara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47198" y="4480992"/>
              <a:ext cx="923552" cy="569526"/>
            </a:xfrm>
            <a:prstGeom prst="rect">
              <a:avLst/>
            </a:prstGeom>
          </p:spPr>
        </p:pic>
      </p:grpSp>
      <p:grpSp>
        <p:nvGrpSpPr>
          <p:cNvPr id="39" name="Gruppo 38"/>
          <p:cNvGrpSpPr/>
          <p:nvPr/>
        </p:nvGrpSpPr>
        <p:grpSpPr>
          <a:xfrm>
            <a:off x="4257013" y="4351053"/>
            <a:ext cx="2919635" cy="954107"/>
            <a:chOff x="2173995" y="4116994"/>
            <a:chExt cx="3892843" cy="1272143"/>
          </a:xfrm>
        </p:grpSpPr>
        <p:pic>
          <p:nvPicPr>
            <p:cNvPr id="40" name="Immagine 39"/>
            <p:cNvPicPr preferRelativeResize="0">
              <a:picLocks/>
            </p:cNvPicPr>
            <p:nvPr/>
          </p:nvPicPr>
          <p:blipFill rotWithShape="1">
            <a:blip r:embed="rId3" cstate="print">
              <a:grayscl/>
            </a:blip>
            <a:srcRect t="34326" b="35168"/>
            <a:stretch/>
          </p:blipFill>
          <p:spPr>
            <a:xfrm>
              <a:off x="2173995" y="4143241"/>
              <a:ext cx="1280000" cy="1088000"/>
            </a:xfrm>
            <a:prstGeom prst="rect">
              <a:avLst/>
            </a:prstGeom>
          </p:spPr>
        </p:pic>
        <p:sp>
          <p:nvSpPr>
            <p:cNvPr id="41" name="CasellaDiTesto 40"/>
            <p:cNvSpPr txBox="1"/>
            <p:nvPr/>
          </p:nvSpPr>
          <p:spPr>
            <a:xfrm>
              <a:off x="3812663" y="4116994"/>
              <a:ext cx="225417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DC002E"/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Ponti e Viadotti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259935" y="5293739"/>
            <a:ext cx="2900099" cy="727944"/>
            <a:chOff x="4259935" y="5293739"/>
            <a:chExt cx="2900099" cy="727944"/>
          </a:xfrm>
        </p:grpSpPr>
        <p:grpSp>
          <p:nvGrpSpPr>
            <p:cNvPr id="42" name="Gruppo 41"/>
            <p:cNvGrpSpPr/>
            <p:nvPr/>
          </p:nvGrpSpPr>
          <p:grpSpPr>
            <a:xfrm>
              <a:off x="4259935" y="5293739"/>
              <a:ext cx="2900099" cy="727944"/>
              <a:chOff x="6413718" y="3280344"/>
              <a:chExt cx="3866795" cy="970592"/>
            </a:xfrm>
          </p:grpSpPr>
          <p:sp>
            <p:nvSpPr>
              <p:cNvPr id="45" name="Rettangolo arrotondato 44"/>
              <p:cNvSpPr/>
              <p:nvPr/>
            </p:nvSpPr>
            <p:spPr>
              <a:xfrm>
                <a:off x="6413718" y="3280344"/>
                <a:ext cx="1294179" cy="9705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667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               </a:t>
                </a:r>
              </a:p>
            </p:txBody>
          </p:sp>
          <p:sp>
            <p:nvSpPr>
              <p:cNvPr id="44" name="CasellaDiTesto 43"/>
              <p:cNvSpPr txBox="1"/>
              <p:nvPr/>
            </p:nvSpPr>
            <p:spPr>
              <a:xfrm>
                <a:off x="8107889" y="3491784"/>
                <a:ext cx="2172624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>
                    <a:solidFill>
                      <a:srgbClr val="DC002E"/>
                    </a:solidFill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Varchi </a:t>
                </a: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4305486" y="5344530"/>
              <a:ext cx="872103" cy="586326"/>
              <a:chOff x="4305486" y="5344530"/>
              <a:chExt cx="872103" cy="58632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</a:blip>
              <a:stretch>
                <a:fillRect/>
              </a:stretch>
            </p:blipFill>
            <p:spPr>
              <a:xfrm>
                <a:off x="4305486" y="5546220"/>
                <a:ext cx="369653" cy="376090"/>
              </a:xfrm>
              <a:prstGeom prst="rect">
                <a:avLst/>
              </a:prstGeom>
            </p:spPr>
          </p:pic>
          <p:pic>
            <p:nvPicPr>
              <p:cNvPr id="48" name="Immagine 4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</a:blip>
              <a:stretch>
                <a:fillRect/>
              </a:stretch>
            </p:blipFill>
            <p:spPr>
              <a:xfrm>
                <a:off x="4577405" y="5344530"/>
                <a:ext cx="339377" cy="345286"/>
              </a:xfrm>
              <a:prstGeom prst="rect">
                <a:avLst/>
              </a:prstGeom>
            </p:spPr>
          </p:pic>
          <p:pic>
            <p:nvPicPr>
              <p:cNvPr id="49" name="Immagine 4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</a:blip>
              <a:stretch>
                <a:fillRect/>
              </a:stretch>
            </p:blipFill>
            <p:spPr>
              <a:xfrm>
                <a:off x="4807936" y="5554766"/>
                <a:ext cx="369653" cy="376090"/>
              </a:xfrm>
              <a:prstGeom prst="rect">
                <a:avLst/>
              </a:prstGeom>
            </p:spPr>
          </p:pic>
        </p:grpSp>
      </p:grpSp>
      <p:cxnSp>
        <p:nvCxnSpPr>
          <p:cNvPr id="43" name="Connettore 1 42"/>
          <p:cNvCxnSpPr/>
          <p:nvPr/>
        </p:nvCxnSpPr>
        <p:spPr>
          <a:xfrm>
            <a:off x="6613832" y="0"/>
            <a:ext cx="3013730" cy="6858000"/>
          </a:xfrm>
          <a:prstGeom prst="line">
            <a:avLst/>
          </a:prstGeom>
          <a:ln w="76200">
            <a:solidFill>
              <a:srgbClr val="DC0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471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ttangolo 168"/>
          <p:cNvSpPr/>
          <p:nvPr/>
        </p:nvSpPr>
        <p:spPr>
          <a:xfrm>
            <a:off x="309661" y="4551904"/>
            <a:ext cx="11039476" cy="140206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Rettangolo 147"/>
          <p:cNvSpPr/>
          <p:nvPr/>
        </p:nvSpPr>
        <p:spPr>
          <a:xfrm>
            <a:off x="320188" y="2869875"/>
            <a:ext cx="11039476" cy="1402060"/>
          </a:xfrm>
          <a:prstGeom prst="rect">
            <a:avLst/>
          </a:prstGeom>
          <a:solidFill>
            <a:srgbClr val="A6A6A6"/>
          </a:solidFill>
          <a:ln w="38100">
            <a:solidFill>
              <a:srgbClr val="DC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721" y="245659"/>
            <a:ext cx="11176620" cy="866367"/>
          </a:xfrm>
        </p:spPr>
        <p:txBody>
          <a:bodyPr/>
          <a:lstStyle/>
          <a:p>
            <a:r>
              <a:rPr lang="it-IT" sz="5400" dirty="0" smtClean="0"/>
              <a:t>Progetti innovativi</a:t>
            </a:r>
            <a:endParaRPr lang="it-IT" sz="5400" i="1" dirty="0"/>
          </a:p>
        </p:txBody>
      </p:sp>
      <p:grpSp>
        <p:nvGrpSpPr>
          <p:cNvPr id="76" name="Gruppo 75"/>
          <p:cNvGrpSpPr/>
          <p:nvPr/>
        </p:nvGrpSpPr>
        <p:grpSpPr>
          <a:xfrm>
            <a:off x="313577" y="1136525"/>
            <a:ext cx="11065115" cy="1430635"/>
            <a:chOff x="533399" y="874415"/>
            <a:chExt cx="11065115" cy="1430635"/>
          </a:xfrm>
        </p:grpSpPr>
        <p:sp>
          <p:nvSpPr>
            <p:cNvPr id="91" name="Rettangolo 90"/>
            <p:cNvSpPr/>
            <p:nvPr/>
          </p:nvSpPr>
          <p:spPr>
            <a:xfrm>
              <a:off x="533399" y="902990"/>
              <a:ext cx="11039476" cy="1402060"/>
            </a:xfrm>
            <a:prstGeom prst="rect">
              <a:avLst/>
            </a:prstGeom>
            <a:solidFill>
              <a:srgbClr val="A6A6A6"/>
            </a:solidFill>
            <a:ln w="38100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Rettangolo 92"/>
            <p:cNvSpPr/>
            <p:nvPr/>
          </p:nvSpPr>
          <p:spPr>
            <a:xfrm>
              <a:off x="4171950" y="1297801"/>
              <a:ext cx="36480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FFD200"/>
                </a:buClr>
              </a:pPr>
              <a:r>
                <a:rPr lang="it-IT" sz="1800" b="1" dirty="0" smtClean="0">
                  <a:solidFill>
                    <a:schemeClr val="bg1"/>
                  </a:solidFill>
                </a:rPr>
                <a:t>Sistema di connettività fra veicoli e infrastruttura con tecnologia LTE veicolare sulla A91</a:t>
              </a:r>
              <a:r>
                <a:rPr lang="it-IT" sz="1800" dirty="0" smtClean="0">
                  <a:solidFill>
                    <a:schemeClr val="bg1"/>
                  </a:solidFill>
                </a:rPr>
                <a:t>.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  <p:sp>
          <p:nvSpPr>
            <p:cNvPr id="94" name="CasellaDiTesto 93"/>
            <p:cNvSpPr txBox="1"/>
            <p:nvPr/>
          </p:nvSpPr>
          <p:spPr>
            <a:xfrm>
              <a:off x="4114799" y="874415"/>
              <a:ext cx="3505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chemeClr val="bg1"/>
                  </a:solidFill>
                </a:rPr>
                <a:t>PROGETTO</a:t>
              </a:r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8029574" y="883940"/>
              <a:ext cx="3505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chemeClr val="bg1"/>
                  </a:solidFill>
                </a:rPr>
                <a:t>OBIETTIVO</a:t>
              </a:r>
            </a:p>
          </p:txBody>
        </p:sp>
        <p:sp>
          <p:nvSpPr>
            <p:cNvPr id="96" name="Rettangolo 95"/>
            <p:cNvSpPr/>
            <p:nvPr/>
          </p:nvSpPr>
          <p:spPr>
            <a:xfrm>
              <a:off x="8015834" y="1308019"/>
              <a:ext cx="35826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DC002E"/>
                </a:buClr>
              </a:pPr>
              <a:r>
                <a:rPr lang="it-IT" b="1" dirty="0" smtClean="0">
                  <a:solidFill>
                    <a:schemeClr val="bg1"/>
                  </a:solidFill>
                </a:rPr>
                <a:t>Implementazione dei servizi Cooperativi di </a:t>
              </a:r>
              <a:r>
                <a:rPr lang="it-IT" b="1" dirty="0" err="1">
                  <a:solidFill>
                    <a:schemeClr val="bg1"/>
                  </a:solidFill>
                </a:rPr>
                <a:t>I</a:t>
              </a:r>
              <a:r>
                <a:rPr lang="it-IT" b="1" dirty="0" err="1" smtClean="0">
                  <a:solidFill>
                    <a:schemeClr val="bg1"/>
                  </a:solidFill>
                </a:rPr>
                <a:t>ntelligent</a:t>
              </a:r>
              <a:r>
                <a:rPr lang="it-IT" b="1" dirty="0" smtClean="0">
                  <a:solidFill>
                    <a:schemeClr val="bg1"/>
                  </a:solidFill>
                </a:rPr>
                <a:t> </a:t>
              </a:r>
              <a:r>
                <a:rPr lang="it-IT" b="1" dirty="0" err="1" smtClean="0">
                  <a:solidFill>
                    <a:schemeClr val="bg1"/>
                  </a:solidFill>
                </a:rPr>
                <a:t>Transport</a:t>
              </a:r>
              <a:r>
                <a:rPr lang="it-IT" b="1" dirty="0">
                  <a:solidFill>
                    <a:schemeClr val="bg1"/>
                  </a:solidFill>
                </a:rPr>
                <a:t> </a:t>
              </a:r>
              <a:r>
                <a:rPr lang="it-IT" b="1" dirty="0" smtClean="0">
                  <a:solidFill>
                    <a:schemeClr val="bg1"/>
                  </a:solidFill>
                </a:rPr>
                <a:t>System della Comunità </a:t>
              </a:r>
              <a:r>
                <a:rPr lang="it-IT" b="1" dirty="0">
                  <a:solidFill>
                    <a:schemeClr val="bg1"/>
                  </a:solidFill>
                </a:rPr>
                <a:t>E</a:t>
              </a:r>
              <a:r>
                <a:rPr lang="it-IT" b="1" dirty="0" smtClean="0">
                  <a:solidFill>
                    <a:schemeClr val="bg1"/>
                  </a:solidFill>
                </a:rPr>
                <a:t>uropea.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Connettore 1 97"/>
            <p:cNvCxnSpPr/>
            <p:nvPr/>
          </p:nvCxnSpPr>
          <p:spPr>
            <a:xfrm>
              <a:off x="7916817" y="902990"/>
              <a:ext cx="3992" cy="1402060"/>
            </a:xfrm>
            <a:prstGeom prst="line">
              <a:avLst/>
            </a:prstGeom>
            <a:ln w="38100">
              <a:solidFill>
                <a:srgbClr val="DC0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po 99"/>
          <p:cNvGrpSpPr/>
          <p:nvPr/>
        </p:nvGrpSpPr>
        <p:grpSpPr>
          <a:xfrm>
            <a:off x="3858418" y="4551904"/>
            <a:ext cx="8094972" cy="1402060"/>
            <a:chOff x="4086223" y="840627"/>
            <a:chExt cx="8094972" cy="1402060"/>
          </a:xfrm>
        </p:grpSpPr>
        <p:sp>
          <p:nvSpPr>
            <p:cNvPr id="107" name="Rettangolo 106"/>
            <p:cNvSpPr/>
            <p:nvPr/>
          </p:nvSpPr>
          <p:spPr>
            <a:xfrm>
              <a:off x="4180496" y="1297801"/>
              <a:ext cx="35033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FFD200"/>
                </a:buClr>
              </a:pPr>
              <a:r>
                <a:rPr lang="it-IT" sz="1800" b="1" dirty="0" smtClean="0">
                  <a:solidFill>
                    <a:schemeClr val="bg1"/>
                  </a:solidFill>
                </a:rPr>
                <a:t>Sistema IoT di localizzazione e caratterizzazione real-time dei cantieri su tutte le strada Anas.</a:t>
              </a:r>
              <a:endParaRPr lang="it-IT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4114799" y="874415"/>
              <a:ext cx="3505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chemeClr val="bg1"/>
                  </a:solidFill>
                </a:rPr>
                <a:t>PROGETTO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8029574" y="883940"/>
              <a:ext cx="3505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chemeClr val="bg1"/>
                  </a:solidFill>
                </a:rPr>
                <a:t>OBIETTIVO</a:t>
              </a:r>
            </a:p>
          </p:txBody>
        </p:sp>
        <p:sp>
          <p:nvSpPr>
            <p:cNvPr id="110" name="Rettangolo 109"/>
            <p:cNvSpPr/>
            <p:nvPr/>
          </p:nvSpPr>
          <p:spPr>
            <a:xfrm>
              <a:off x="7990195" y="1308019"/>
              <a:ext cx="419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sz="1800" dirty="0" smtClean="0">
                  <a:solidFill>
                    <a:schemeClr val="bg1"/>
                  </a:solidFill>
                </a:rPr>
                <a:t>Digitalizzazione documentazione.</a:t>
              </a:r>
            </a:p>
            <a:p>
              <a:pPr marL="285750" indent="-285750">
                <a:buClr>
                  <a:srgbClr val="DC002E"/>
                </a:buClr>
                <a:buFont typeface="Arial" panose="020B0604020202020204" pitchFamily="34" charset="0"/>
                <a:buChar char="•"/>
              </a:pPr>
              <a:r>
                <a:rPr lang="it-IT" sz="1800" dirty="0" smtClean="0">
                  <a:solidFill>
                    <a:schemeClr val="bg1"/>
                  </a:solidFill>
                </a:rPr>
                <a:t>Stato cantieri real-time.</a:t>
              </a:r>
            </a:p>
          </p:txBody>
        </p:sp>
        <p:cxnSp>
          <p:nvCxnSpPr>
            <p:cNvPr id="111" name="Connettore 1 110"/>
            <p:cNvCxnSpPr/>
            <p:nvPr/>
          </p:nvCxnSpPr>
          <p:spPr>
            <a:xfrm>
              <a:off x="4086223" y="1136025"/>
              <a:ext cx="0" cy="969000"/>
            </a:xfrm>
            <a:prstGeom prst="line">
              <a:avLst/>
            </a:prstGeom>
            <a:ln w="38100">
              <a:solidFill>
                <a:srgbClr val="DC0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>
              <a:off x="7924800" y="840627"/>
              <a:ext cx="0" cy="1402060"/>
            </a:xfrm>
            <a:prstGeom prst="line">
              <a:avLst/>
            </a:prstGeom>
            <a:ln w="38100">
              <a:solidFill>
                <a:srgbClr val="DC00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" name="Immagine 1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579" y="3337137"/>
            <a:ext cx="703559" cy="650636"/>
          </a:xfrm>
          <a:prstGeom prst="rect">
            <a:avLst/>
          </a:prstGeom>
        </p:spPr>
      </p:pic>
      <p:sp>
        <p:nvSpPr>
          <p:cNvPr id="123" name="Ovale 122"/>
          <p:cNvSpPr/>
          <p:nvPr/>
        </p:nvSpPr>
        <p:spPr>
          <a:xfrm>
            <a:off x="1210918" y="362435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20189" y="1165100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1" name="Immagin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183" y="1620197"/>
            <a:ext cx="968413" cy="783826"/>
          </a:xfrm>
          <a:prstGeom prst="rect">
            <a:avLst/>
          </a:prstGeom>
        </p:spPr>
      </p:pic>
      <p:sp>
        <p:nvSpPr>
          <p:cNvPr id="172" name="CasellaDiTesto 171"/>
          <p:cNvSpPr txBox="1"/>
          <p:nvPr/>
        </p:nvSpPr>
        <p:spPr>
          <a:xfrm>
            <a:off x="511497" y="1136525"/>
            <a:ext cx="313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LTE-v</a:t>
            </a:r>
          </a:p>
        </p:txBody>
      </p:sp>
      <p:pic>
        <p:nvPicPr>
          <p:cNvPr id="173" name="Immagine 172"/>
          <p:cNvPicPr>
            <a:picLocks noChangeAspect="1"/>
          </p:cNvPicPr>
          <p:nvPr/>
        </p:nvPicPr>
        <p:blipFill>
          <a:blip r:embed="rId4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760826" y="1728116"/>
            <a:ext cx="664096" cy="569986"/>
          </a:xfrm>
          <a:prstGeom prst="rect">
            <a:avLst/>
          </a:prstGeom>
        </p:spPr>
      </p:pic>
      <p:sp>
        <p:nvSpPr>
          <p:cNvPr id="53" name="Rettangolo 52"/>
          <p:cNvSpPr/>
          <p:nvPr/>
        </p:nvSpPr>
        <p:spPr>
          <a:xfrm>
            <a:off x="321731" y="4551438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897" y="5184752"/>
            <a:ext cx="628602" cy="5518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867" y="5118437"/>
            <a:ext cx="583170" cy="575880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4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665603" y="5184542"/>
            <a:ext cx="664096" cy="569986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542222" y="4523291"/>
            <a:ext cx="313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IOT CANTIERE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77" y="5074658"/>
            <a:ext cx="726715" cy="756035"/>
          </a:xfrm>
          <a:prstGeom prst="rect">
            <a:avLst/>
          </a:prstGeom>
        </p:spPr>
      </p:pic>
      <p:sp>
        <p:nvSpPr>
          <p:cNvPr id="67" name="Rettangolo 66"/>
          <p:cNvSpPr/>
          <p:nvPr/>
        </p:nvSpPr>
        <p:spPr>
          <a:xfrm>
            <a:off x="335066" y="2875327"/>
            <a:ext cx="3546212" cy="1412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4" name="Gruppo 113"/>
          <p:cNvGrpSpPr/>
          <p:nvPr/>
        </p:nvGrpSpPr>
        <p:grpSpPr>
          <a:xfrm>
            <a:off x="186704" y="2825790"/>
            <a:ext cx="11124817" cy="1454890"/>
            <a:chOff x="575986" y="5098305"/>
            <a:chExt cx="11124817" cy="1454890"/>
          </a:xfrm>
        </p:grpSpPr>
        <p:grpSp>
          <p:nvGrpSpPr>
            <p:cNvPr id="125" name="Gruppo 124"/>
            <p:cNvGrpSpPr/>
            <p:nvPr/>
          </p:nvGrpSpPr>
          <p:grpSpPr>
            <a:xfrm>
              <a:off x="4252251" y="5098305"/>
              <a:ext cx="7448552" cy="1454890"/>
              <a:chOff x="4086223" y="857323"/>
              <a:chExt cx="7448552" cy="1454890"/>
            </a:xfrm>
          </p:grpSpPr>
          <p:sp>
            <p:nvSpPr>
              <p:cNvPr id="128" name="Rettangolo 127"/>
              <p:cNvSpPr/>
              <p:nvPr/>
            </p:nvSpPr>
            <p:spPr>
              <a:xfrm>
                <a:off x="4152415" y="1216032"/>
                <a:ext cx="368193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1600" b="1" dirty="0" smtClean="0">
                    <a:solidFill>
                      <a:schemeClr val="bg1"/>
                    </a:solidFill>
                  </a:rPr>
                  <a:t>Uso degli Smartphone per il monitoraggio dell’infrastruttura stradale in collaborazione con il 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Massachusetts </a:t>
                </a:r>
                <a:r>
                  <a:rPr lang="it-IT" sz="1600" b="1" dirty="0" err="1">
                    <a:solidFill>
                      <a:schemeClr val="bg1"/>
                    </a:solidFill>
                  </a:rPr>
                  <a:t>Institute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 of Technology </a:t>
                </a:r>
                <a:r>
                  <a:rPr lang="it-IT" sz="1600" b="1" dirty="0" smtClean="0">
                    <a:solidFill>
                      <a:schemeClr val="bg1"/>
                    </a:solidFill>
                  </a:rPr>
                  <a:t>di Boston.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CasellaDiTesto 128"/>
              <p:cNvSpPr txBox="1"/>
              <p:nvPr/>
            </p:nvSpPr>
            <p:spPr>
              <a:xfrm>
                <a:off x="4114799" y="857323"/>
                <a:ext cx="3505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 smtClean="0">
                    <a:solidFill>
                      <a:schemeClr val="bg1"/>
                    </a:solidFill>
                  </a:rPr>
                  <a:t>PROGETTO</a:t>
                </a:r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>
                <a:off x="8029574" y="883940"/>
                <a:ext cx="3505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 smtClean="0">
                    <a:solidFill>
                      <a:schemeClr val="bg1"/>
                    </a:solidFill>
                  </a:rPr>
                  <a:t>OBIETTIVO</a:t>
                </a:r>
              </a:p>
            </p:txBody>
          </p:sp>
          <p:sp>
            <p:nvSpPr>
              <p:cNvPr id="131" name="Rettangolo 130"/>
              <p:cNvSpPr/>
              <p:nvPr/>
            </p:nvSpPr>
            <p:spPr>
              <a:xfrm>
                <a:off x="7983229" y="1234995"/>
                <a:ext cx="3548723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smtClean="0">
                    <a:solidFill>
                      <a:schemeClr val="bg1"/>
                    </a:solidFill>
                  </a:rPr>
                  <a:t>Monitoraggio sostenibile delle infrastrutture stradali.</a:t>
                </a:r>
              </a:p>
              <a:p>
                <a:pPr marL="285750" indent="-285750">
                  <a:buClr>
                    <a:srgbClr val="DC002E"/>
                  </a:buClr>
                  <a:buFont typeface="Arial" panose="020B0604020202020204" pitchFamily="34" charset="0"/>
                  <a:buChar char="•"/>
                </a:pPr>
                <a:r>
                  <a:rPr lang="it-IT" sz="1600" b="1" dirty="0" err="1" smtClean="0">
                    <a:solidFill>
                      <a:schemeClr val="bg1"/>
                    </a:solidFill>
                  </a:rPr>
                  <a:t>Alert</a:t>
                </a:r>
                <a:r>
                  <a:rPr lang="it-IT" sz="1600" b="1" dirty="0" smtClean="0">
                    <a:solidFill>
                      <a:schemeClr val="bg1"/>
                    </a:solidFill>
                  </a:rPr>
                  <a:t> in real-time sulle condizioni della strada.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2" name="Connettore 1 131"/>
              <p:cNvCxnSpPr/>
              <p:nvPr/>
            </p:nvCxnSpPr>
            <p:spPr>
              <a:xfrm>
                <a:off x="4086223" y="1136025"/>
                <a:ext cx="0" cy="969000"/>
              </a:xfrm>
              <a:prstGeom prst="line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/>
              <p:cNvCxnSpPr/>
              <p:nvPr/>
            </p:nvCxnSpPr>
            <p:spPr>
              <a:xfrm>
                <a:off x="7920249" y="901408"/>
                <a:ext cx="9437" cy="1410583"/>
              </a:xfrm>
              <a:prstGeom prst="line">
                <a:avLst/>
              </a:prstGeom>
              <a:ln w="38100">
                <a:solidFill>
                  <a:srgbClr val="DC00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CasellaDiTesto 125"/>
            <p:cNvSpPr txBox="1"/>
            <p:nvPr/>
          </p:nvSpPr>
          <p:spPr>
            <a:xfrm>
              <a:off x="575986" y="5133867"/>
              <a:ext cx="3811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bg1"/>
                  </a:solidFill>
                </a:rPr>
                <a:t>SMARTPHONE SENSING</a:t>
              </a:r>
              <a:endParaRPr lang="it-IT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44" y="3277468"/>
            <a:ext cx="1038276" cy="834934"/>
          </a:xfrm>
          <a:prstGeom prst="rect">
            <a:avLst/>
          </a:prstGeom>
        </p:spPr>
      </p:pic>
      <p:sp>
        <p:nvSpPr>
          <p:cNvPr id="58" name="Ovale 57"/>
          <p:cNvSpPr/>
          <p:nvPr/>
        </p:nvSpPr>
        <p:spPr>
          <a:xfrm>
            <a:off x="1735894" y="3375627"/>
            <a:ext cx="711369" cy="64072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/>
          <p:cNvSpPr/>
          <p:nvPr/>
        </p:nvSpPr>
        <p:spPr>
          <a:xfrm>
            <a:off x="2218584" y="3581657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0" name="Connettore 1 59"/>
          <p:cNvCxnSpPr/>
          <p:nvPr/>
        </p:nvCxnSpPr>
        <p:spPr>
          <a:xfrm flipV="1">
            <a:off x="2275407" y="3631616"/>
            <a:ext cx="476144" cy="21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Ovale 60"/>
          <p:cNvSpPr/>
          <p:nvPr/>
        </p:nvSpPr>
        <p:spPr>
          <a:xfrm>
            <a:off x="1119337" y="3577616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2" name="Connettore 1 61"/>
          <p:cNvCxnSpPr/>
          <p:nvPr/>
        </p:nvCxnSpPr>
        <p:spPr>
          <a:xfrm>
            <a:off x="1176160" y="3629677"/>
            <a:ext cx="561295" cy="19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6" name="Immagin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12" y="3441669"/>
            <a:ext cx="427408" cy="538981"/>
          </a:xfrm>
          <a:prstGeom prst="rect">
            <a:avLst/>
          </a:prstGeom>
        </p:spPr>
      </p:pic>
      <p:sp>
        <p:nvSpPr>
          <p:cNvPr id="119" name="Ovale 118"/>
          <p:cNvSpPr/>
          <p:nvPr/>
        </p:nvSpPr>
        <p:spPr>
          <a:xfrm>
            <a:off x="2751551" y="3394677"/>
            <a:ext cx="711369" cy="64072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10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73" y="3445956"/>
            <a:ext cx="611236" cy="509908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10">
            <a:clrChange>
              <a:clrFrom>
                <a:srgbClr val="DC002E"/>
              </a:clrFrom>
              <a:clrTo>
                <a:srgbClr val="DC00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961" y="1620197"/>
            <a:ext cx="799115" cy="66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5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dic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ermezzi e Fi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9929B8378C3C439C6E71F25558820F" ma:contentTypeVersion="0" ma:contentTypeDescription="Creare un nuovo documento." ma:contentTypeScope="" ma:versionID="f78650976a4978dbe86c5c85e5aa7c0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2c2bff39701977361371fca1d156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F65301-A1BC-4A88-B0BC-65CF30FF0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66A90C-50C7-4DB3-BF39-3A94FFF95888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53FB497-23D1-4D74-8448-68322EC7BE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5413</TotalTime>
  <Words>793</Words>
  <Application>Microsoft Office PowerPoint</Application>
  <PresentationFormat>Widescreen</PresentationFormat>
  <Paragraphs>202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Open Sans</vt:lpstr>
      <vt:lpstr>Open Sans Extrabold</vt:lpstr>
      <vt:lpstr>Open Sans Light</vt:lpstr>
      <vt:lpstr>Wingdings</vt:lpstr>
      <vt:lpstr>Master Presentazione FSI</vt:lpstr>
      <vt:lpstr>Cover 1 - Proiezione</vt:lpstr>
      <vt:lpstr>Personalizza struttura</vt:lpstr>
      <vt:lpstr>Indice</vt:lpstr>
      <vt:lpstr>Intermezzi e Fine</vt:lpstr>
      <vt:lpstr>Smart Road</vt:lpstr>
      <vt:lpstr>Smart Road</vt:lpstr>
      <vt:lpstr>La Smart Road Anas</vt:lpstr>
      <vt:lpstr>La Smart Road Anas</vt:lpstr>
      <vt:lpstr>Servizi agli utenti</vt:lpstr>
      <vt:lpstr>Smart Camera – Informazioni sulla strada</vt:lpstr>
      <vt:lpstr>Green Island</vt:lpstr>
      <vt:lpstr>Tecnologia sulla strada</vt:lpstr>
      <vt:lpstr>Progetti innovativi</vt:lpstr>
      <vt:lpstr>Progetti innovativi</vt:lpstr>
      <vt:lpstr>Presentazione standard di PowerPoint</vt:lpstr>
      <vt:lpstr>Messa in sicurezza ponti e viadotti</vt:lpstr>
      <vt:lpstr>Monitoraggio A90-A91</vt:lpstr>
      <vt:lpstr>La Smart Road Anas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Windows User</dc:creator>
  <cp:lastModifiedBy>Brusi Susanna</cp:lastModifiedBy>
  <cp:revision>767</cp:revision>
  <cp:lastPrinted>2019-07-22T14:32:31Z</cp:lastPrinted>
  <dcterms:created xsi:type="dcterms:W3CDTF">2018-02-19T10:27:02Z</dcterms:created>
  <dcterms:modified xsi:type="dcterms:W3CDTF">2019-07-22T15:20:53Z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0x0101003E9929B8378C3C439C6E71F25558820F</vt:lpwstr>
  </property>
</Properties>
</file>